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1" r:id="rId3"/>
    <p:sldId id="260" r:id="rId4"/>
    <p:sldId id="262" r:id="rId5"/>
    <p:sldId id="264" r:id="rId6"/>
    <p:sldId id="269" r:id="rId7"/>
    <p:sldId id="266" r:id="rId8"/>
    <p:sldId id="267" r:id="rId9"/>
    <p:sldId id="268" r:id="rId1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472DCD"/>
    <a:srgbClr val="A321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567E73-F693-144A-975D-28F33879EC7B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B0404-C73F-9C4E-8DEA-146C99290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8249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333EA-CFF6-5144-BC57-E07E72BC9CE2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DD404-982C-3F4E-83F9-D93C61B8D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383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DD404-982C-3F4E-83F9-D93C61B8D6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98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5CA5-83E6-7041-A9E9-6A41E4838CE3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822-8C76-FF43-9042-60BAD68DC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027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5CA5-83E6-7041-A9E9-6A41E4838CE3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822-8C76-FF43-9042-60BAD68DC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936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5CA5-83E6-7041-A9E9-6A41E4838CE3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822-8C76-FF43-9042-60BAD68DC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36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5CA5-83E6-7041-A9E9-6A41E4838CE3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822-8C76-FF43-9042-60BAD68DC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954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5CA5-83E6-7041-A9E9-6A41E4838CE3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822-8C76-FF43-9042-60BAD68DC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8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5CA5-83E6-7041-A9E9-6A41E4838CE3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822-8C76-FF43-9042-60BAD68DC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354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5CA5-83E6-7041-A9E9-6A41E4838CE3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822-8C76-FF43-9042-60BAD68DC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507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5CA5-83E6-7041-A9E9-6A41E4838CE3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822-8C76-FF43-9042-60BAD68DC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798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5CA5-83E6-7041-A9E9-6A41E4838CE3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822-8C76-FF43-9042-60BAD68DC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256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5CA5-83E6-7041-A9E9-6A41E4838CE3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822-8C76-FF43-9042-60BAD68DC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56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5CA5-83E6-7041-A9E9-6A41E4838CE3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822-8C76-FF43-9042-60BAD68DC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10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25CA5-83E6-7041-A9E9-6A41E4838CE3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02822-8C76-FF43-9042-60BAD68DC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52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03515"/>
            <a:ext cx="7772400" cy="1850228"/>
          </a:xfrm>
        </p:spPr>
        <p:txBody>
          <a:bodyPr/>
          <a:lstStyle/>
          <a:p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Year 9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History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7021" y="3183021"/>
            <a:ext cx="6400800" cy="2148148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00FF"/>
                </a:solidFill>
              </a:rPr>
              <a:t>Assignments 2013</a:t>
            </a:r>
          </a:p>
        </p:txBody>
      </p:sp>
    </p:spTree>
    <p:extLst>
      <p:ext uri="{BB962C8B-B14F-4D97-AF65-F5344CB8AC3E}">
        <p14:creationId xmlns:p14="http://schemas.microsoft.com/office/powerpoint/2010/main" val="177708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Mapping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4726" y="1600200"/>
            <a:ext cx="7652074" cy="4527549"/>
          </a:xfrm>
        </p:spPr>
        <p:txBody>
          <a:bodyPr numCol="2"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b="1" dirty="0" smtClean="0">
                <a:solidFill>
                  <a:srgbClr val="FF0000"/>
                </a:solidFill>
              </a:rPr>
              <a:t>Label these on a map                </a:t>
            </a:r>
          </a:p>
          <a:p>
            <a:pPr marL="0" indent="0">
              <a:buNone/>
            </a:pPr>
            <a:r>
              <a:rPr lang="en-US" sz="2600" b="1" dirty="0" smtClean="0">
                <a:solidFill>
                  <a:srgbClr val="FF0000"/>
                </a:solidFill>
              </a:rPr>
              <a:t>of the world:</a:t>
            </a:r>
          </a:p>
          <a:p>
            <a:pPr marL="0" indent="0">
              <a:buNone/>
            </a:pPr>
            <a:endParaRPr lang="en-US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Australia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South Africa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America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South America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Canada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India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Russia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China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Japan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West Indies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Indonesia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Turkey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Alaska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Sierra </a:t>
            </a:r>
            <a:r>
              <a:rPr lang="en-US" sz="2400" dirty="0" err="1" smtClean="0">
                <a:solidFill>
                  <a:srgbClr val="0000FF"/>
                </a:solidFill>
              </a:rPr>
              <a:t>Leonne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New Zealand</a:t>
            </a:r>
          </a:p>
          <a:p>
            <a:pPr marL="0" indent="0">
              <a:buNone/>
            </a:pPr>
            <a:endParaRPr lang="en-US" sz="24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600" b="1" dirty="0" smtClean="0">
                <a:solidFill>
                  <a:srgbClr val="FF0000"/>
                </a:solidFill>
              </a:rPr>
              <a:t>Label these on a map of Europe:</a:t>
            </a:r>
          </a:p>
          <a:p>
            <a:pPr marL="0" indent="0">
              <a:buNone/>
            </a:pPr>
            <a:r>
              <a:rPr lang="en-US" sz="2600" b="1" dirty="0" smtClean="0">
                <a:solidFill>
                  <a:srgbClr val="FF0000"/>
                </a:solidFill>
              </a:rPr>
              <a:t>Great Britain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solidFill>
                  <a:srgbClr val="0000FF"/>
                </a:solidFill>
              </a:rPr>
              <a:t>France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solidFill>
                  <a:srgbClr val="0000FF"/>
                </a:solidFill>
              </a:rPr>
              <a:t>Germany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solidFill>
                  <a:srgbClr val="0000FF"/>
                </a:solidFill>
              </a:rPr>
              <a:t>Italy</a:t>
            </a:r>
          </a:p>
          <a:p>
            <a:pPr marL="0" indent="0">
              <a:buNone/>
            </a:pP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083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Create a time line to show the following events: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472DCD"/>
                </a:solidFill>
              </a:rPr>
              <a:t>find a picture to accompany each.</a:t>
            </a:r>
            <a:endParaRPr lang="en-US" dirty="0">
              <a:solidFill>
                <a:srgbClr val="472DC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7270"/>
            <a:ext cx="8229600" cy="4228894"/>
          </a:xfrm>
        </p:spPr>
        <p:txBody>
          <a:bodyPr numCol="2">
            <a:normAutofit fontScale="8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The Bank of England is established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>
                <a:solidFill>
                  <a:srgbClr val="472DCD"/>
                </a:solidFill>
              </a:rPr>
              <a:t>The Seven Years War ends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James Watts invents the steam engine</a:t>
            </a:r>
            <a:endParaRPr lang="en-US" sz="2600" dirty="0" smtClean="0">
              <a:solidFill>
                <a:srgbClr val="472DCD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>
                <a:solidFill>
                  <a:srgbClr val="472DCD"/>
                </a:solidFill>
              </a:rPr>
              <a:t>The American War of Independence is won</a:t>
            </a:r>
            <a:r>
              <a:rPr lang="en-US" sz="26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The First Fleet arrives in Australia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>
                <a:solidFill>
                  <a:srgbClr val="472DCD"/>
                </a:solidFill>
              </a:rPr>
              <a:t>The French Revolution begins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>
                <a:solidFill>
                  <a:srgbClr val="000000"/>
                </a:solidFill>
              </a:rPr>
              <a:t>British slave trade is abolished</a:t>
            </a:r>
            <a:r>
              <a:rPr lang="en-US" sz="2600" dirty="0" smtClean="0">
                <a:solidFill>
                  <a:srgbClr val="472DCD"/>
                </a:solidFill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>
                <a:solidFill>
                  <a:srgbClr val="472DCD"/>
                </a:solidFill>
              </a:rPr>
              <a:t>Morse Code is invented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The Potato Famine in Ireland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>
                <a:solidFill>
                  <a:srgbClr val="472DCD"/>
                </a:solidFill>
              </a:rPr>
              <a:t>Australian </a:t>
            </a:r>
            <a:r>
              <a:rPr lang="en-US" sz="2600" dirty="0">
                <a:solidFill>
                  <a:srgbClr val="472DCD"/>
                </a:solidFill>
              </a:rPr>
              <a:t>g</a:t>
            </a:r>
            <a:r>
              <a:rPr lang="en-US" sz="2600" dirty="0" smtClean="0">
                <a:solidFill>
                  <a:srgbClr val="472DCD"/>
                </a:solidFill>
              </a:rPr>
              <a:t>old rushes begin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 The end of slavery in America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>
                <a:solidFill>
                  <a:srgbClr val="472DCD"/>
                </a:solidFill>
              </a:rPr>
              <a:t>The first telephone is  tested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The First World War begins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>
                <a:solidFill>
                  <a:srgbClr val="472DCD"/>
                </a:solidFill>
              </a:rPr>
              <a:t>The Great Exhibition in England </a:t>
            </a:r>
            <a:r>
              <a:rPr lang="en-US" dirty="0" smtClean="0">
                <a:solidFill>
                  <a:srgbClr val="472DCD"/>
                </a:solidFill>
              </a:rPr>
              <a:t>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53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472DCD"/>
                </a:solidFill>
              </a:rPr>
              <a:t>The Three Field Farming System Changes to Enclosed Farms</a:t>
            </a:r>
            <a:endParaRPr lang="en-US" dirty="0">
              <a:solidFill>
                <a:srgbClr val="472DC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0090"/>
                </a:solidFill>
              </a:rPr>
              <a:t>Read and highlight main points on sheets copied from </a:t>
            </a:r>
            <a:r>
              <a:rPr lang="en-US" sz="2400" i="1" dirty="0" smtClean="0">
                <a:solidFill>
                  <a:srgbClr val="000090"/>
                </a:solidFill>
              </a:rPr>
              <a:t>History Alive </a:t>
            </a:r>
            <a:r>
              <a:rPr lang="en-US" sz="2400" dirty="0" smtClean="0">
                <a:solidFill>
                  <a:srgbClr val="000090"/>
                </a:solidFill>
              </a:rPr>
              <a:t>by Robert Darlington et al and published by Jacaranda Plus, 2012, pages 32-35</a:t>
            </a:r>
          </a:p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Assignment:</a:t>
            </a:r>
          </a:p>
          <a:p>
            <a:pPr marL="0" indent="0">
              <a:buNone/>
            </a:pPr>
            <a:r>
              <a:rPr lang="en-US" sz="2400" dirty="0" smtClean="0"/>
              <a:t>Write an account of what the following 3 people might have thought about the changes in agriculture in the 1700s when the </a:t>
            </a:r>
            <a:r>
              <a:rPr lang="en-US" sz="2400" dirty="0"/>
              <a:t>T</a:t>
            </a:r>
            <a:r>
              <a:rPr lang="en-US" sz="2400" dirty="0" smtClean="0"/>
              <a:t>hree </a:t>
            </a:r>
            <a:r>
              <a:rPr lang="en-US" sz="2400" dirty="0"/>
              <a:t>F</a:t>
            </a:r>
            <a:r>
              <a:rPr lang="en-US" sz="2400" dirty="0" smtClean="0"/>
              <a:t>ield </a:t>
            </a:r>
            <a:r>
              <a:rPr lang="en-US" sz="2400" dirty="0"/>
              <a:t>S</a:t>
            </a:r>
            <a:r>
              <a:rPr lang="en-US" sz="2400" dirty="0" smtClean="0"/>
              <a:t>ystem of farming changed to Enclosure: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A farm </a:t>
            </a:r>
            <a:r>
              <a:rPr lang="en-US" sz="2400" dirty="0" err="1" smtClean="0"/>
              <a:t>labourer</a:t>
            </a:r>
            <a:r>
              <a:rPr lang="en-US" sz="2400" dirty="0" smtClean="0"/>
              <a:t> living in the village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A well off villager who purchases land and encloses it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A villager living in an area which keeps the three field system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Assessment Focus: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200" b="1" dirty="0" smtClean="0">
                <a:solidFill>
                  <a:srgbClr val="A321FF"/>
                </a:solidFill>
              </a:rPr>
              <a:t>writing clearly &amp; correctly from historical perspectives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Assessment:</a:t>
            </a:r>
            <a:r>
              <a:rPr lang="en-US" sz="2400" dirty="0" smtClean="0"/>
              <a:t>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0612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800" b="1" dirty="0" smtClean="0">
                <a:solidFill>
                  <a:srgbClr val="FF0000"/>
                </a:solidFill>
              </a:rPr>
              <a:t>Innovations of the Industrial Revolution in Britain</a:t>
            </a:r>
            <a:endParaRPr lang="en-AU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4034"/>
            <a:ext cx="8229600" cy="523820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AU" sz="2400" b="1" i="1" dirty="0" smtClean="0">
                <a:solidFill>
                  <a:srgbClr val="0070C0"/>
                </a:solidFill>
              </a:rPr>
              <a:t>Prepare an A</a:t>
            </a:r>
            <a:r>
              <a:rPr lang="en-AU" sz="2400" b="1" i="1" dirty="0">
                <a:solidFill>
                  <a:srgbClr val="0070C0"/>
                </a:solidFill>
              </a:rPr>
              <a:t>4</a:t>
            </a:r>
            <a:r>
              <a:rPr lang="en-AU" sz="2400" b="1" i="1" dirty="0" smtClean="0">
                <a:solidFill>
                  <a:srgbClr val="0070C0"/>
                </a:solidFill>
              </a:rPr>
              <a:t> Fact Sheet on an innovation below</a:t>
            </a:r>
          </a:p>
          <a:p>
            <a:r>
              <a:rPr lang="en-AU" sz="2000" b="1" i="1" dirty="0" smtClean="0"/>
              <a:t>You need to have a heading with 10 dot point facts about the innovation, assigned to you below:</a:t>
            </a:r>
          </a:p>
          <a:p>
            <a:r>
              <a:rPr lang="en-AU" sz="2000" b="1" i="1" dirty="0" smtClean="0"/>
              <a:t>You need to add picture/s to illustrate your innovation</a:t>
            </a:r>
          </a:p>
          <a:p>
            <a:pPr marL="0" indent="0">
              <a:buNone/>
            </a:pPr>
            <a:endParaRPr lang="en-AU" sz="1200" dirty="0" smtClean="0"/>
          </a:p>
          <a:p>
            <a:pPr marL="0" indent="0">
              <a:buNone/>
            </a:pPr>
            <a:r>
              <a:rPr lang="en-AU" sz="1900" dirty="0" smtClean="0"/>
              <a:t>Steam power 		</a:t>
            </a:r>
          </a:p>
          <a:p>
            <a:pPr marL="0" indent="0">
              <a:buNone/>
            </a:pPr>
            <a:r>
              <a:rPr lang="en-AU" sz="1700" dirty="0" smtClean="0"/>
              <a:t>Factories</a:t>
            </a:r>
            <a:r>
              <a:rPr lang="en-AU" sz="1900" dirty="0" smtClean="0"/>
              <a:t>		</a:t>
            </a:r>
          </a:p>
          <a:p>
            <a:pPr marL="0" indent="0">
              <a:buNone/>
            </a:pPr>
            <a:r>
              <a:rPr lang="en-AU" sz="1900" dirty="0" smtClean="0"/>
              <a:t>James Watt’s steam engine		</a:t>
            </a:r>
          </a:p>
          <a:p>
            <a:pPr marL="0" indent="0">
              <a:buNone/>
            </a:pPr>
            <a:r>
              <a:rPr lang="en-AU" sz="1900" dirty="0" smtClean="0"/>
              <a:t>John Kay’s Flying Shuttle  weaving frame		 </a:t>
            </a:r>
          </a:p>
          <a:p>
            <a:pPr marL="0" indent="0">
              <a:buNone/>
            </a:pPr>
            <a:r>
              <a:rPr lang="en-AU" sz="1900" dirty="0" smtClean="0"/>
              <a:t>James Hargreaves ‘ Spinning Jenny 	</a:t>
            </a:r>
          </a:p>
          <a:p>
            <a:pPr marL="0" indent="0">
              <a:buNone/>
            </a:pPr>
            <a:r>
              <a:rPr lang="en-AU" sz="1900" dirty="0" smtClean="0"/>
              <a:t>James Arkwright’s water frame 		</a:t>
            </a:r>
          </a:p>
          <a:p>
            <a:pPr marL="0" indent="0">
              <a:buNone/>
            </a:pPr>
            <a:r>
              <a:rPr lang="en-AU" sz="1900" dirty="0" smtClean="0"/>
              <a:t>Samuel Crompton’s spinning mule	</a:t>
            </a:r>
          </a:p>
          <a:p>
            <a:pPr marL="0" indent="0">
              <a:buNone/>
            </a:pPr>
            <a:r>
              <a:rPr lang="en-AU" sz="1900" dirty="0" smtClean="0"/>
              <a:t>Edmund Cartwright’s power loom		</a:t>
            </a:r>
          </a:p>
          <a:p>
            <a:pPr marL="0" indent="0">
              <a:buNone/>
            </a:pPr>
            <a:r>
              <a:rPr lang="en-AU" sz="1900" dirty="0" smtClean="0"/>
              <a:t>Henry </a:t>
            </a:r>
            <a:r>
              <a:rPr lang="en-AU" sz="1900" dirty="0" err="1" smtClean="0"/>
              <a:t>Cort’s</a:t>
            </a:r>
            <a:r>
              <a:rPr lang="en-AU" sz="1900" dirty="0" smtClean="0"/>
              <a:t>  ‘puddling machine’  to produce quality iron	</a:t>
            </a:r>
          </a:p>
          <a:p>
            <a:pPr marL="0" indent="0">
              <a:buNone/>
            </a:pPr>
            <a:r>
              <a:rPr lang="en-AU" sz="1900" dirty="0" smtClean="0"/>
              <a:t>Canals</a:t>
            </a:r>
          </a:p>
          <a:p>
            <a:pPr marL="0" indent="0">
              <a:buNone/>
            </a:pPr>
            <a:r>
              <a:rPr lang="en-AU" sz="1900" dirty="0" smtClean="0"/>
              <a:t>Macadamised roads 	</a:t>
            </a:r>
          </a:p>
          <a:p>
            <a:pPr marL="0" indent="0">
              <a:buNone/>
            </a:pPr>
            <a:r>
              <a:rPr lang="en-AU" sz="1900" dirty="0" smtClean="0"/>
              <a:t>Turnpikes	</a:t>
            </a:r>
          </a:p>
          <a:p>
            <a:pPr marL="0" indent="0">
              <a:buNone/>
            </a:pPr>
            <a:r>
              <a:rPr lang="en-AU" sz="1900" dirty="0" smtClean="0"/>
              <a:t>Railways	</a:t>
            </a:r>
          </a:p>
          <a:p>
            <a:pPr marL="0" indent="0">
              <a:buNone/>
            </a:pPr>
            <a:r>
              <a:rPr lang="en-AU" sz="1900" dirty="0" smtClean="0"/>
              <a:t>The Eiffel Tower 	</a:t>
            </a:r>
          </a:p>
          <a:p>
            <a:pPr marL="0" indent="0">
              <a:buNone/>
            </a:pPr>
            <a:r>
              <a:rPr lang="en-AU" sz="1900" dirty="0" smtClean="0"/>
              <a:t>The Great Exhibition 1851		</a:t>
            </a:r>
          </a:p>
          <a:p>
            <a:pPr marL="0" indent="0">
              <a:buNone/>
            </a:pPr>
            <a:r>
              <a:rPr lang="en-AU" sz="1900" dirty="0" smtClean="0"/>
              <a:t>Gas street lighting	     </a:t>
            </a:r>
            <a:endParaRPr lang="en-AU" sz="1900" dirty="0"/>
          </a:p>
          <a:p>
            <a:pPr marL="0" indent="0">
              <a:buNone/>
            </a:pPr>
            <a:r>
              <a:rPr lang="en-AU" sz="1900" dirty="0" smtClean="0"/>
              <a:t>Samuel Morse develops the Morse Code</a:t>
            </a:r>
          </a:p>
          <a:p>
            <a:pPr marL="0" indent="0">
              <a:buNone/>
            </a:pPr>
            <a:r>
              <a:rPr lang="en-AU" sz="1900" dirty="0" smtClean="0"/>
              <a:t>The Puffing Billy steam locomotive 	</a:t>
            </a:r>
          </a:p>
          <a:p>
            <a:pPr marL="0" indent="0">
              <a:buNone/>
            </a:pPr>
            <a:r>
              <a:rPr lang="en-AU" sz="1900" dirty="0" smtClean="0"/>
              <a:t>George Stephenson’s  ‘Rocket’ locomotive	</a:t>
            </a:r>
          </a:p>
          <a:p>
            <a:pPr marL="0" indent="0">
              <a:buNone/>
            </a:pPr>
            <a:r>
              <a:rPr lang="en-AU" sz="1900" dirty="0" smtClean="0"/>
              <a:t>Steamships	   </a:t>
            </a:r>
          </a:p>
          <a:p>
            <a:pPr marL="0" indent="0">
              <a:buNone/>
            </a:pPr>
            <a:r>
              <a:rPr lang="en-AU" sz="1900" dirty="0" smtClean="0"/>
              <a:t>The </a:t>
            </a:r>
            <a:r>
              <a:rPr lang="en-AU" sz="1900" dirty="0"/>
              <a:t>S</a:t>
            </a:r>
            <a:r>
              <a:rPr lang="en-AU" sz="1900" dirty="0" smtClean="0"/>
              <a:t>uez </a:t>
            </a:r>
            <a:r>
              <a:rPr lang="en-AU" sz="1900" dirty="0"/>
              <a:t>C</a:t>
            </a:r>
            <a:r>
              <a:rPr lang="en-AU" sz="1900" dirty="0" smtClean="0"/>
              <a:t>anal      </a:t>
            </a:r>
          </a:p>
          <a:p>
            <a:pPr marL="0" indent="0">
              <a:buNone/>
            </a:pPr>
            <a:r>
              <a:rPr lang="en-AU" sz="1900" dirty="0" smtClean="0"/>
              <a:t>Alexander Bell invents the telephone 	</a:t>
            </a:r>
          </a:p>
          <a:p>
            <a:pPr marL="0" indent="0">
              <a:buNone/>
            </a:pPr>
            <a:r>
              <a:rPr lang="en-AU" sz="1900" dirty="0" smtClean="0"/>
              <a:t>Thomas </a:t>
            </a:r>
            <a:r>
              <a:rPr lang="en-AU" sz="1900" dirty="0"/>
              <a:t>E</a:t>
            </a:r>
            <a:r>
              <a:rPr lang="en-AU" sz="1900" dirty="0" smtClean="0"/>
              <a:t>dison ‘s light bulb </a:t>
            </a:r>
          </a:p>
          <a:p>
            <a:pPr marL="0" indent="0">
              <a:buNone/>
            </a:pPr>
            <a:r>
              <a:rPr lang="en-AU" sz="1900" smtClean="0"/>
              <a:t> </a:t>
            </a:r>
            <a:r>
              <a:rPr lang="en-AU" sz="1900" dirty="0" smtClean="0"/>
              <a:t>Bridges	</a:t>
            </a:r>
          </a:p>
          <a:p>
            <a:pPr marL="0" indent="0">
              <a:buNone/>
            </a:pPr>
            <a:endParaRPr lang="en-AU" sz="1500" dirty="0"/>
          </a:p>
        </p:txBody>
      </p:sp>
    </p:spTree>
    <p:extLst>
      <p:ext uri="{BB962C8B-B14F-4D97-AF65-F5344CB8AC3E}">
        <p14:creationId xmlns:p14="http://schemas.microsoft.com/office/powerpoint/2010/main" val="3147751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smtClean="0">
                <a:solidFill>
                  <a:srgbClr val="472DCD"/>
                </a:solidFill>
              </a:rPr>
              <a:t>The Impact of the Industrial Revolution  on People</a:t>
            </a:r>
            <a:endParaRPr lang="en-AU" b="1" dirty="0">
              <a:solidFill>
                <a:srgbClr val="472DC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138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b="1" dirty="0" smtClean="0">
                <a:solidFill>
                  <a:srgbClr val="FF0000"/>
                </a:solidFill>
              </a:rPr>
              <a:t>Speech to Parliament</a:t>
            </a:r>
          </a:p>
          <a:p>
            <a:pPr>
              <a:buFont typeface="+mj-lt"/>
              <a:buAutoNum type="arabicPeriod"/>
            </a:pPr>
            <a:r>
              <a:rPr lang="en-AU" sz="1800" dirty="0" smtClean="0"/>
              <a:t>Imagine you are an MP giving a speech in parliament to try and change things for the better during the Industrial Revolution in Britain. </a:t>
            </a:r>
          </a:p>
          <a:p>
            <a:pPr>
              <a:buFont typeface="+mj-lt"/>
              <a:buAutoNum type="arabicPeriod"/>
            </a:pPr>
            <a:r>
              <a:rPr lang="en-AU" sz="1800" dirty="0" smtClean="0"/>
              <a:t>Write the speech of about 300 words you would read to parliament.</a:t>
            </a:r>
          </a:p>
          <a:p>
            <a:pPr>
              <a:buFont typeface="+mj-lt"/>
              <a:buAutoNum type="arabicPeriod"/>
            </a:pPr>
            <a:r>
              <a:rPr lang="en-AU" sz="1800" dirty="0" smtClean="0"/>
              <a:t>Accompany your speech with pictures to ‘pass around’ to convince your fellow parliamentarians that things need to change.</a:t>
            </a:r>
          </a:p>
          <a:p>
            <a:pPr>
              <a:buFont typeface="+mj-lt"/>
              <a:buAutoNum type="arabicPeriod"/>
            </a:pPr>
            <a:r>
              <a:rPr lang="en-AU" sz="1800" dirty="0" smtClean="0"/>
              <a:t>Look </a:t>
            </a:r>
            <a:r>
              <a:rPr lang="en-AU" sz="1800" smtClean="0"/>
              <a:t>at an </a:t>
            </a:r>
            <a:r>
              <a:rPr lang="en-AU" sz="1800" dirty="0" smtClean="0"/>
              <a:t>example of how you could write </a:t>
            </a:r>
            <a:r>
              <a:rPr lang="en-AU" sz="1800" smtClean="0"/>
              <a:t>this speech.</a:t>
            </a:r>
            <a:endParaRPr lang="en-AU" sz="1800" dirty="0" smtClean="0"/>
          </a:p>
          <a:p>
            <a:pPr marL="0" indent="0">
              <a:buNone/>
            </a:pPr>
            <a:r>
              <a:rPr lang="en-AU" sz="1800" dirty="0" smtClean="0"/>
              <a:t>Base your speech on one of the arrow points below:</a:t>
            </a:r>
          </a:p>
          <a:p>
            <a:pPr marL="0" indent="0">
              <a:buNone/>
            </a:pPr>
            <a:endParaRPr lang="en-AU" sz="1200" dirty="0"/>
          </a:p>
          <a:p>
            <a:pPr lvl="1">
              <a:buFont typeface="Wingdings" pitchFamily="2" charset="2"/>
              <a:buChar char="Ø"/>
            </a:pPr>
            <a:r>
              <a:rPr lang="en-AU" sz="1800" dirty="0" smtClean="0"/>
              <a:t>Working conditions in factories and mines</a:t>
            </a:r>
          </a:p>
          <a:p>
            <a:pPr lvl="1">
              <a:buFont typeface="Wingdings" pitchFamily="2" charset="2"/>
              <a:buChar char="Ø"/>
            </a:pPr>
            <a:r>
              <a:rPr lang="en-AU" sz="1800" dirty="0" smtClean="0"/>
              <a:t>Child labour</a:t>
            </a:r>
          </a:p>
          <a:p>
            <a:pPr lvl="1">
              <a:buFont typeface="Wingdings" pitchFamily="2" charset="2"/>
              <a:buChar char="Ø"/>
            </a:pPr>
            <a:r>
              <a:rPr lang="en-AU" sz="1800" dirty="0" smtClean="0"/>
              <a:t>Poor laws and workhouses</a:t>
            </a:r>
          </a:p>
          <a:p>
            <a:pPr lvl="1">
              <a:buFont typeface="Wingdings" pitchFamily="2" charset="2"/>
              <a:buChar char="Ø"/>
            </a:pPr>
            <a:r>
              <a:rPr lang="en-AU" sz="1800" dirty="0" smtClean="0"/>
              <a:t>Prisons, crime and punishment</a:t>
            </a:r>
          </a:p>
          <a:p>
            <a:pPr lvl="1">
              <a:buFont typeface="Wingdings" pitchFamily="2" charset="2"/>
              <a:buChar char="Ø"/>
            </a:pPr>
            <a:r>
              <a:rPr lang="en-AU" sz="1800" dirty="0" smtClean="0"/>
              <a:t>Urban living conditions and people’s health</a:t>
            </a:r>
          </a:p>
          <a:p>
            <a:pPr lvl="1">
              <a:buFont typeface="Wingdings" pitchFamily="2" charset="2"/>
              <a:buChar char="Ø"/>
            </a:pPr>
            <a:r>
              <a:rPr lang="en-AU" sz="1800" dirty="0" smtClean="0"/>
              <a:t>Social unrest and trade unions</a:t>
            </a:r>
          </a:p>
          <a:p>
            <a:pPr marL="0" indent="0">
              <a:buNone/>
            </a:pPr>
            <a:endParaRPr lang="en-AU" sz="1800" dirty="0"/>
          </a:p>
        </p:txBody>
      </p:sp>
    </p:spTree>
    <p:extLst>
      <p:ext uri="{BB962C8B-B14F-4D97-AF65-F5344CB8AC3E}">
        <p14:creationId xmlns:p14="http://schemas.microsoft.com/office/powerpoint/2010/main" val="729175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Gallipoli Collage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3366FF"/>
                </a:solidFill>
              </a:rPr>
              <a:t>Prepare a collage of the following from images on </a:t>
            </a:r>
            <a:r>
              <a:rPr lang="en-US" sz="2000" b="1" dirty="0" err="1" smtClean="0">
                <a:solidFill>
                  <a:srgbClr val="3366FF"/>
                </a:solidFill>
              </a:rPr>
              <a:t>google</a:t>
            </a:r>
            <a:r>
              <a:rPr lang="en-US" sz="2000" b="1" dirty="0" smtClean="0">
                <a:solidFill>
                  <a:srgbClr val="3366FF"/>
                </a:solidFill>
              </a:rPr>
              <a:t>: World War 1  1915  Gallipoli:</a:t>
            </a:r>
          </a:p>
          <a:p>
            <a:pPr marL="0" indent="0">
              <a:buNone/>
            </a:pPr>
            <a:endParaRPr lang="en-US" sz="2000" b="1" dirty="0" smtClean="0">
              <a:solidFill>
                <a:srgbClr val="3366FF"/>
              </a:solidFill>
            </a:endParaRPr>
          </a:p>
          <a:p>
            <a:r>
              <a:rPr lang="en-US" sz="1800" dirty="0" smtClean="0"/>
              <a:t>Map of Gallipoli Peninsula 1915</a:t>
            </a:r>
          </a:p>
          <a:p>
            <a:r>
              <a:rPr lang="en-US" sz="1800" dirty="0" smtClean="0"/>
              <a:t>Anzac Cove </a:t>
            </a:r>
          </a:p>
          <a:p>
            <a:r>
              <a:rPr lang="en-US" sz="1800" dirty="0" smtClean="0"/>
              <a:t>Lone Pine</a:t>
            </a:r>
          </a:p>
          <a:p>
            <a:r>
              <a:rPr lang="en-US" sz="1800" dirty="0" smtClean="0"/>
              <a:t>The Nek</a:t>
            </a:r>
          </a:p>
          <a:p>
            <a:r>
              <a:rPr lang="en-US" sz="1800" dirty="0" smtClean="0"/>
              <a:t>Trenches at Gallipoli</a:t>
            </a:r>
          </a:p>
          <a:p>
            <a:r>
              <a:rPr lang="en-US" sz="1800" dirty="0" smtClean="0"/>
              <a:t>Australian Soldier 1915</a:t>
            </a:r>
          </a:p>
          <a:p>
            <a:r>
              <a:rPr lang="en-US" sz="1800" dirty="0" smtClean="0"/>
              <a:t>Turkish soldier 1915</a:t>
            </a:r>
          </a:p>
          <a:p>
            <a:r>
              <a:rPr lang="en-US" sz="1800" dirty="0" smtClean="0"/>
              <a:t>Periscope rifle, Gallipoli</a:t>
            </a:r>
          </a:p>
          <a:p>
            <a:r>
              <a:rPr lang="en-US" sz="1800" dirty="0" smtClean="0"/>
              <a:t>Rifle with bayonet 1915</a:t>
            </a:r>
          </a:p>
          <a:p>
            <a:r>
              <a:rPr lang="en-US" sz="1800" dirty="0" smtClean="0"/>
              <a:t>Rifle rigged to fire during Gallipoli ANZAC evacuation</a:t>
            </a:r>
          </a:p>
          <a:p>
            <a:r>
              <a:rPr lang="en-US" sz="1800" dirty="0" smtClean="0"/>
              <a:t>Memorial to soldiers at Gallipoli</a:t>
            </a:r>
          </a:p>
          <a:p>
            <a:r>
              <a:rPr lang="en-US" sz="1800" dirty="0" smtClean="0"/>
              <a:t>Cricket/ football played by soldiers at Gallipoli</a:t>
            </a:r>
          </a:p>
          <a:p>
            <a:r>
              <a:rPr lang="en-US" sz="1900" dirty="0" smtClean="0"/>
              <a:t>Anzac biscuits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906772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Gallipoli iMovie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3366FF"/>
                </a:solidFill>
              </a:rPr>
              <a:t>In pairs, present an account of up to 150 words – </a:t>
            </a:r>
            <a:r>
              <a:rPr lang="en-US" sz="2000" b="1" dirty="0" smtClean="0">
                <a:solidFill>
                  <a:srgbClr val="3366FF"/>
                </a:solidFill>
              </a:rPr>
              <a:t>include quotations from soldiers who were there if you can</a:t>
            </a:r>
          </a:p>
          <a:p>
            <a:pPr marL="0" indent="0">
              <a:buNone/>
            </a:pPr>
            <a:endParaRPr lang="en-US" sz="1100" b="1" dirty="0" smtClean="0">
              <a:solidFill>
                <a:srgbClr val="3366FF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Aim of the Gallipoli campaign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The first campaign, a naval attack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Land attack on 25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April, 1915 – British, French, Australian &amp; NZ troops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The Turks defend themselves at Anzac Cove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After the landing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The Turkish attack 18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– 19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May 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Life for the soldiers at Gallipoli – weapons, food, heat, flies, disease, discomfort, recreation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Lone Pine 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The Nek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Withdrawal – 20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</a:t>
            </a:r>
            <a:r>
              <a:rPr lang="en-US" sz="2000" dirty="0"/>
              <a:t>D</a:t>
            </a:r>
            <a:r>
              <a:rPr lang="en-US" sz="2000" dirty="0" smtClean="0"/>
              <a:t>ecember, 2015 – statistics – dead </a:t>
            </a:r>
            <a:r>
              <a:rPr lang="en-US" sz="2000" dirty="0"/>
              <a:t>&amp;</a:t>
            </a:r>
            <a:r>
              <a:rPr lang="en-US" sz="2000" dirty="0" smtClean="0"/>
              <a:t> wounded </a:t>
            </a:r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140228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World War 1 Research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000" dirty="0" smtClean="0"/>
              <a:t>Find out about one of the following and present as a PowerPoint to share with the class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Your PowerPoint can have a maximum of 10 slides, including the title slide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You need to use font size 24 so the class can read your projected slides. 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You must make notes in your book as you go. 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You must include </a:t>
            </a:r>
            <a:r>
              <a:rPr lang="en-US" sz="2000" smtClean="0"/>
              <a:t>a bibliography.</a:t>
            </a:r>
            <a:endParaRPr lang="en-US" sz="20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2000" dirty="0" smtClean="0"/>
              <a:t>Find out about </a:t>
            </a:r>
            <a:r>
              <a:rPr lang="en-US" sz="2000" b="1" u="sng" dirty="0" smtClean="0"/>
              <a:t>one</a:t>
            </a:r>
            <a:r>
              <a:rPr lang="en-US" sz="2000" dirty="0" smtClean="0"/>
              <a:t> of the following:</a:t>
            </a:r>
            <a:endParaRPr lang="en-US" sz="2000" dirty="0"/>
          </a:p>
          <a:p>
            <a:r>
              <a:rPr lang="en-US" sz="2000" dirty="0" smtClean="0"/>
              <a:t>Warfare in the air</a:t>
            </a:r>
          </a:p>
          <a:p>
            <a:r>
              <a:rPr lang="en-US" sz="2000" dirty="0" smtClean="0"/>
              <a:t>Warfare on the seas</a:t>
            </a:r>
          </a:p>
          <a:p>
            <a:r>
              <a:rPr lang="en-US" sz="2000" dirty="0" smtClean="0"/>
              <a:t>Warfare on land</a:t>
            </a:r>
          </a:p>
          <a:p>
            <a:r>
              <a:rPr lang="en-US" sz="2000" dirty="0" smtClean="0"/>
              <a:t>Animals in war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593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676</Words>
  <Application>Microsoft Office PowerPoint</Application>
  <PresentationFormat>On-screen Show (4:3)</PresentationFormat>
  <Paragraphs>141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Year 9 History</vt:lpstr>
      <vt:lpstr> Mapping</vt:lpstr>
      <vt:lpstr>Create a time line to show the following events:  find a picture to accompany each.</vt:lpstr>
      <vt:lpstr>The Three Field Farming System Changes to Enclosed Farms</vt:lpstr>
      <vt:lpstr>Innovations of the Industrial Revolution in Britain</vt:lpstr>
      <vt:lpstr>The Impact of the Industrial Revolution  on People</vt:lpstr>
      <vt:lpstr>Gallipoli Collage</vt:lpstr>
      <vt:lpstr>Gallipoli iMovie </vt:lpstr>
      <vt:lpstr>World War 1 Research</vt:lpstr>
    </vt:vector>
  </TitlesOfParts>
  <Company>Freeman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9 History</dc:title>
  <dc:creator>Judy  Freeman</dc:creator>
  <cp:lastModifiedBy>Judy Freeman</cp:lastModifiedBy>
  <cp:revision>41</cp:revision>
  <cp:lastPrinted>2013-06-13T21:57:08Z</cp:lastPrinted>
  <dcterms:created xsi:type="dcterms:W3CDTF">2013-01-26T04:13:29Z</dcterms:created>
  <dcterms:modified xsi:type="dcterms:W3CDTF">2013-12-03T05:12:23Z</dcterms:modified>
</cp:coreProperties>
</file>