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8DD60E-CE42-47AC-B370-EF343E36EB26}"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020104D-428C-48FF-B14B-C2A2CD197CD3}" type="slidenum">
              <a:rPr lang="en-AU" smtClean="0"/>
              <a:t>‹#›</a:t>
            </a:fld>
            <a:endParaRPr lang="en-A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DD60E-CE42-47AC-B370-EF343E36EB26}"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020104D-428C-48FF-B14B-C2A2CD197CD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DD60E-CE42-47AC-B370-EF343E36EB26}"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020104D-428C-48FF-B14B-C2A2CD197CD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DD60E-CE42-47AC-B370-EF343E36EB26}"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020104D-428C-48FF-B14B-C2A2CD197CD3}"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DD60E-CE42-47AC-B370-EF343E36EB26}" type="datetimeFigureOut">
              <a:rPr lang="en-AU" smtClean="0"/>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020104D-428C-48FF-B14B-C2A2CD197CD3}" type="slidenum">
              <a:rPr lang="en-AU" smtClean="0"/>
              <a:t>‹#›</a:t>
            </a:fld>
            <a:endParaRPr lang="en-A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8DD60E-CE42-47AC-B370-EF343E36EB26}" type="datetimeFigureOut">
              <a:rPr lang="en-AU" smtClean="0"/>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020104D-428C-48FF-B14B-C2A2CD197CD3}"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8DD60E-CE42-47AC-B370-EF343E36EB26}" type="datetimeFigureOut">
              <a:rPr lang="en-AU" smtClean="0"/>
              <a:t>23/10/2012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020104D-428C-48FF-B14B-C2A2CD197CD3}" type="slidenum">
              <a:rPr lang="en-AU" smtClean="0"/>
              <a:t>‹#›</a:t>
            </a:fld>
            <a:endParaRPr lang="en-A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8DD60E-CE42-47AC-B370-EF343E36EB26}" type="datetimeFigureOut">
              <a:rPr lang="en-AU" smtClean="0"/>
              <a:t>23/10/2012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020104D-428C-48FF-B14B-C2A2CD197CD3}"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DD60E-CE42-47AC-B370-EF343E36EB26}" type="datetimeFigureOut">
              <a:rPr lang="en-AU" smtClean="0"/>
              <a:t>23/10/2012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020104D-428C-48FF-B14B-C2A2CD197CD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DD60E-CE42-47AC-B370-EF343E36EB26}" type="datetimeFigureOut">
              <a:rPr lang="en-AU" smtClean="0"/>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020104D-428C-48FF-B14B-C2A2CD197CD3}" type="slidenum">
              <a:rPr lang="en-AU" smtClean="0"/>
              <a:t>‹#›</a:t>
            </a:fld>
            <a:endParaRPr lang="en-A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DD60E-CE42-47AC-B370-EF343E36EB26}" type="datetimeFigureOut">
              <a:rPr lang="en-AU" smtClean="0"/>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020104D-428C-48FF-B14B-C2A2CD197CD3}"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88DD60E-CE42-47AC-B370-EF343E36EB26}" type="datetimeFigureOut">
              <a:rPr lang="en-AU" smtClean="0"/>
              <a:t>23/10/2012</a:t>
            </a:fld>
            <a:endParaRPr lang="en-A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A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020104D-428C-48FF-B14B-C2A2CD197CD3}" type="slidenum">
              <a:rPr lang="en-AU" smtClean="0"/>
              <a:t>‹#›</a:t>
            </a:fld>
            <a:endParaRPr lang="en-A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77072"/>
            <a:ext cx="7543800" cy="1524000"/>
          </a:xfrm>
        </p:spPr>
        <p:txBody>
          <a:bodyPr/>
          <a:lstStyle/>
          <a:p>
            <a:r>
              <a:rPr lang="en-AU" dirty="0" smtClean="0"/>
              <a:t>Feudal Japanese Society</a:t>
            </a:r>
            <a:endParaRPr lang="en-AU" dirty="0"/>
          </a:p>
        </p:txBody>
      </p:sp>
    </p:spTree>
    <p:extLst>
      <p:ext uri="{BB962C8B-B14F-4D97-AF65-F5344CB8AC3E}">
        <p14:creationId xmlns:p14="http://schemas.microsoft.com/office/powerpoint/2010/main" val="25496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861048"/>
            <a:ext cx="3954016" cy="943000"/>
          </a:xfrm>
        </p:spPr>
        <p:txBody>
          <a:bodyPr/>
          <a:lstStyle/>
          <a:p>
            <a:r>
              <a:rPr lang="en-AU" dirty="0" smtClean="0"/>
              <a:t>The Artisans</a:t>
            </a:r>
            <a:endParaRPr lang="en-AU" dirty="0"/>
          </a:p>
        </p:txBody>
      </p:sp>
      <p:sp>
        <p:nvSpPr>
          <p:cNvPr id="3" name="Content Placeholder 2"/>
          <p:cNvSpPr>
            <a:spLocks noGrp="1"/>
          </p:cNvSpPr>
          <p:nvPr>
            <p:ph idx="1"/>
          </p:nvPr>
        </p:nvSpPr>
        <p:spPr>
          <a:xfrm>
            <a:off x="755576" y="116632"/>
            <a:ext cx="7543800" cy="2743200"/>
          </a:xfrm>
        </p:spPr>
        <p:txBody>
          <a:bodyPr/>
          <a:lstStyle/>
          <a:p>
            <a:r>
              <a:rPr lang="en-AU" dirty="0"/>
              <a:t>The artisan crafted a variety of products including art, cooking pots, fish hooks, farm tools, utensils, ship anchors and swords. The artisans, who were well-known for their exceptional swords, were highly respected. However, on the whole, this class was not as respected as peasants because they did not produce food.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610881"/>
            <a:ext cx="3456384" cy="41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03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4386064" cy="1024136"/>
          </a:xfrm>
        </p:spPr>
        <p:txBody>
          <a:bodyPr/>
          <a:lstStyle/>
          <a:p>
            <a:r>
              <a:rPr lang="en-AU" dirty="0" smtClean="0"/>
              <a:t>The Merchants</a:t>
            </a:r>
            <a:endParaRPr lang="en-AU" dirty="0"/>
          </a:p>
        </p:txBody>
      </p:sp>
      <p:sp>
        <p:nvSpPr>
          <p:cNvPr id="3" name="Content Placeholder 2"/>
          <p:cNvSpPr>
            <a:spLocks noGrp="1"/>
          </p:cNvSpPr>
          <p:nvPr>
            <p:ph idx="1"/>
          </p:nvPr>
        </p:nvSpPr>
        <p:spPr>
          <a:xfrm>
            <a:off x="631572" y="188640"/>
            <a:ext cx="4242048" cy="4536504"/>
          </a:xfrm>
        </p:spPr>
        <p:txBody>
          <a:bodyPr>
            <a:normAutofit/>
          </a:bodyPr>
          <a:lstStyle/>
          <a:p>
            <a:r>
              <a:rPr lang="en-AU" dirty="0"/>
              <a:t>The merchants were of very low social status and seen as unimportant because they produced nothing of value and lived off the efforts of others' work. So low was the respect for these sellers that, often, they were made to live in separate locations and not allowed to mix with other classes except to do business.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0" y="427991"/>
            <a:ext cx="4232243" cy="6120680"/>
          </a:xfrm>
          <a:prstGeom prst="rect">
            <a:avLst/>
          </a:prstGeom>
        </p:spPr>
      </p:pic>
    </p:spTree>
    <p:extLst>
      <p:ext uri="{BB962C8B-B14F-4D97-AF65-F5344CB8AC3E}">
        <p14:creationId xmlns:p14="http://schemas.microsoft.com/office/powerpoint/2010/main" val="115756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Shoen</a:t>
            </a:r>
            <a:endParaRPr lang="en-AU"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49784"/>
            <a:ext cx="6199601" cy="427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79639" y="5301208"/>
            <a:ext cx="3024336" cy="923330"/>
          </a:xfrm>
          <a:prstGeom prst="rect">
            <a:avLst/>
          </a:prstGeom>
          <a:noFill/>
        </p:spPr>
        <p:txBody>
          <a:bodyPr wrap="square" rtlCol="0">
            <a:spAutoFit/>
          </a:bodyPr>
          <a:lstStyle/>
          <a:p>
            <a:r>
              <a:rPr lang="en-AU" dirty="0"/>
              <a:t>Samurai in battle scene,</a:t>
            </a:r>
          </a:p>
          <a:p>
            <a:r>
              <a:rPr lang="en-AU" dirty="0"/>
              <a:t>fourteenth-century </a:t>
            </a:r>
            <a:r>
              <a:rPr lang="en-AU" dirty="0" err="1"/>
              <a:t>handscroll</a:t>
            </a:r>
            <a:r>
              <a:rPr lang="en-AU" dirty="0"/>
              <a:t>.</a:t>
            </a:r>
          </a:p>
          <a:p>
            <a:r>
              <a:rPr lang="en-AU" dirty="0"/>
              <a:t>Held at Seattle Art Museum</a:t>
            </a:r>
          </a:p>
        </p:txBody>
      </p:sp>
    </p:spTree>
    <p:extLst>
      <p:ext uri="{BB962C8B-B14F-4D97-AF65-F5344CB8AC3E}">
        <p14:creationId xmlns:p14="http://schemas.microsoft.com/office/powerpoint/2010/main" val="181210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352928" cy="5632311"/>
          </a:xfrm>
          <a:prstGeom prst="rect">
            <a:avLst/>
          </a:prstGeom>
          <a:noFill/>
        </p:spPr>
        <p:txBody>
          <a:bodyPr wrap="square" rtlCol="0">
            <a:spAutoFit/>
          </a:bodyPr>
          <a:lstStyle/>
          <a:p>
            <a:endParaRPr lang="en-AU" dirty="0">
              <a:latin typeface="Calibri" pitchFamily="34" charset="0"/>
              <a:cs typeface="Calibri" pitchFamily="34" charset="0"/>
            </a:endParaRPr>
          </a:p>
          <a:p>
            <a:r>
              <a:rPr lang="en-AU" dirty="0" err="1">
                <a:latin typeface="Calibri" pitchFamily="34" charset="0"/>
                <a:cs typeface="Calibri" pitchFamily="34" charset="0"/>
              </a:rPr>
              <a:t>Shoen</a:t>
            </a:r>
            <a:r>
              <a:rPr lang="en-AU" dirty="0">
                <a:latin typeface="Calibri" pitchFamily="34" charset="0"/>
                <a:cs typeface="Calibri" pitchFamily="34" charset="0"/>
              </a:rPr>
              <a:t> were large rural estates that were free from tax. Peasants who lived on a </a:t>
            </a:r>
            <a:r>
              <a:rPr lang="en-AU" dirty="0" err="1">
                <a:latin typeface="Calibri" pitchFamily="34" charset="0"/>
                <a:cs typeface="Calibri" pitchFamily="34" charset="0"/>
              </a:rPr>
              <a:t>shoen</a:t>
            </a:r>
            <a:r>
              <a:rPr lang="en-AU" dirty="0">
                <a:latin typeface="Calibri" pitchFamily="34" charset="0"/>
                <a:cs typeface="Calibri" pitchFamily="34" charset="0"/>
              </a:rPr>
              <a:t> were taxed and governed by the governor (or owner) of that </a:t>
            </a:r>
            <a:r>
              <a:rPr lang="en-AU" dirty="0" err="1">
                <a:latin typeface="Calibri" pitchFamily="34" charset="0"/>
                <a:cs typeface="Calibri" pitchFamily="34" charset="0"/>
              </a:rPr>
              <a:t>shoen</a:t>
            </a:r>
            <a:r>
              <a:rPr lang="en-AU" dirty="0">
                <a:latin typeface="Calibri" pitchFamily="34" charset="0"/>
                <a:cs typeface="Calibri" pitchFamily="34" charset="0"/>
              </a:rPr>
              <a:t>. Initially the emperors of Kyoto gave </a:t>
            </a:r>
            <a:r>
              <a:rPr lang="en-AU" dirty="0" err="1">
                <a:latin typeface="Calibri" pitchFamily="34" charset="0"/>
                <a:cs typeface="Calibri" pitchFamily="34" charset="0"/>
              </a:rPr>
              <a:t>shoen</a:t>
            </a:r>
            <a:r>
              <a:rPr lang="en-AU" dirty="0">
                <a:latin typeface="Calibri" pitchFamily="34" charset="0"/>
                <a:cs typeface="Calibri" pitchFamily="34" charset="0"/>
              </a:rPr>
              <a:t> to Buddhist monks as gifts. The emperors created the </a:t>
            </a:r>
            <a:r>
              <a:rPr lang="en-AU" dirty="0" err="1">
                <a:latin typeface="Calibri" pitchFamily="34" charset="0"/>
                <a:cs typeface="Calibri" pitchFamily="34" charset="0"/>
              </a:rPr>
              <a:t>shoen</a:t>
            </a:r>
            <a:r>
              <a:rPr lang="en-AU" dirty="0">
                <a:latin typeface="Calibri" pitchFamily="34" charset="0"/>
                <a:cs typeface="Calibri" pitchFamily="34" charset="0"/>
              </a:rPr>
              <a:t> during the Heian period (794–1185). This meant that the monks could grow rice on their </a:t>
            </a:r>
            <a:r>
              <a:rPr lang="en-AU" dirty="0" err="1">
                <a:latin typeface="Calibri" pitchFamily="34" charset="0"/>
                <a:cs typeface="Calibri" pitchFamily="34" charset="0"/>
              </a:rPr>
              <a:t>shoen</a:t>
            </a:r>
            <a:r>
              <a:rPr lang="en-AU" dirty="0">
                <a:latin typeface="Calibri" pitchFamily="34" charset="0"/>
                <a:cs typeface="Calibri" pitchFamily="34" charset="0"/>
              </a:rPr>
              <a:t> and not pay tax. They could also have peasants working for them whom they could collect tax from. </a:t>
            </a:r>
          </a:p>
          <a:p>
            <a:r>
              <a:rPr lang="en-AU" dirty="0">
                <a:latin typeface="Calibri" pitchFamily="34" charset="0"/>
                <a:cs typeface="Calibri" pitchFamily="34" charset="0"/>
              </a:rPr>
              <a:t> </a:t>
            </a:r>
          </a:p>
          <a:p>
            <a:r>
              <a:rPr lang="en-AU" dirty="0">
                <a:latin typeface="Calibri" pitchFamily="34" charset="0"/>
                <a:cs typeface="Calibri" pitchFamily="34" charset="0"/>
              </a:rPr>
              <a:t>The peasants also contributed to the spread of </a:t>
            </a:r>
            <a:r>
              <a:rPr lang="en-AU" dirty="0" err="1">
                <a:latin typeface="Calibri" pitchFamily="34" charset="0"/>
                <a:cs typeface="Calibri" pitchFamily="34" charset="0"/>
              </a:rPr>
              <a:t>shoen</a:t>
            </a:r>
            <a:r>
              <a:rPr lang="en-AU" dirty="0">
                <a:latin typeface="Calibri" pitchFamily="34" charset="0"/>
                <a:cs typeface="Calibri" pitchFamily="34" charset="0"/>
              </a:rPr>
              <a:t>. Many peasants voluntarily gave up independent control of the land they cultivated and asked local governors to include it in their </a:t>
            </a:r>
            <a:r>
              <a:rPr lang="en-AU" dirty="0" err="1">
                <a:latin typeface="Calibri" pitchFamily="34" charset="0"/>
                <a:cs typeface="Calibri" pitchFamily="34" charset="0"/>
              </a:rPr>
              <a:t>shoen</a:t>
            </a:r>
            <a:r>
              <a:rPr lang="en-AU" dirty="0">
                <a:latin typeface="Calibri" pitchFamily="34" charset="0"/>
                <a:cs typeface="Calibri" pitchFamily="34" charset="0"/>
              </a:rPr>
              <a:t>. This benefited the peasants because once a </a:t>
            </a:r>
            <a:r>
              <a:rPr lang="en-AU" dirty="0" smtClean="0">
                <a:latin typeface="Calibri" pitchFamily="34" charset="0"/>
                <a:cs typeface="Calibri" pitchFamily="34" charset="0"/>
              </a:rPr>
              <a:t>governor had </a:t>
            </a:r>
            <a:r>
              <a:rPr lang="en-AU" dirty="0">
                <a:latin typeface="Calibri" pitchFamily="34" charset="0"/>
                <a:cs typeface="Calibri" pitchFamily="34" charset="0"/>
              </a:rPr>
              <a:t>accepted a peasant’s land into his </a:t>
            </a:r>
            <a:r>
              <a:rPr lang="en-AU" dirty="0" err="1">
                <a:latin typeface="Calibri" pitchFamily="34" charset="0"/>
                <a:cs typeface="Calibri" pitchFamily="34" charset="0"/>
              </a:rPr>
              <a:t>shoen</a:t>
            </a:r>
            <a:r>
              <a:rPr lang="en-AU" dirty="0">
                <a:latin typeface="Calibri" pitchFamily="34" charset="0"/>
                <a:cs typeface="Calibri" pitchFamily="34" charset="0"/>
              </a:rPr>
              <a:t> he was then obliged to protect the peasant against bandits and during times of civil strife.</a:t>
            </a:r>
          </a:p>
          <a:p>
            <a:r>
              <a:rPr lang="en-AU" dirty="0">
                <a:latin typeface="Calibri" pitchFamily="34" charset="0"/>
                <a:cs typeface="Calibri" pitchFamily="34" charset="0"/>
              </a:rPr>
              <a:t> </a:t>
            </a:r>
          </a:p>
          <a:p>
            <a:r>
              <a:rPr lang="en-AU" dirty="0">
                <a:latin typeface="Calibri" pitchFamily="34" charset="0"/>
                <a:cs typeface="Calibri" pitchFamily="34" charset="0"/>
              </a:rPr>
              <a:t>There became more and more </a:t>
            </a:r>
            <a:r>
              <a:rPr lang="en-AU" dirty="0" err="1">
                <a:latin typeface="Calibri" pitchFamily="34" charset="0"/>
                <a:cs typeface="Calibri" pitchFamily="34" charset="0"/>
              </a:rPr>
              <a:t>shoen</a:t>
            </a:r>
            <a:r>
              <a:rPr lang="en-AU" dirty="0">
                <a:latin typeface="Calibri" pitchFamily="34" charset="0"/>
                <a:cs typeface="Calibri" pitchFamily="34" charset="0"/>
              </a:rPr>
              <a:t> in Japan. This had consequences for the emperors who ruled Japan. </a:t>
            </a:r>
            <a:r>
              <a:rPr lang="en-AU" dirty="0" smtClean="0">
                <a:latin typeface="Calibri" pitchFamily="34" charset="0"/>
                <a:cs typeface="Calibri" pitchFamily="34" charset="0"/>
              </a:rPr>
              <a:t>They </a:t>
            </a:r>
            <a:r>
              <a:rPr lang="en-AU" dirty="0">
                <a:latin typeface="Calibri" pitchFamily="34" charset="0"/>
                <a:cs typeface="Calibri" pitchFamily="34" charset="0"/>
              </a:rPr>
              <a:t>weren’t getting as much money from tax as they used to</a:t>
            </a:r>
          </a:p>
          <a:p>
            <a:pPr lvl="0"/>
            <a:r>
              <a:rPr lang="en-AU" dirty="0">
                <a:latin typeface="Calibri" pitchFamily="34" charset="0"/>
                <a:cs typeface="Calibri" pitchFamily="34" charset="0"/>
              </a:rPr>
              <a:t>They didn’t have authority over large portions of the population, since the peasants who worked on the </a:t>
            </a:r>
            <a:r>
              <a:rPr lang="en-AU" dirty="0" err="1">
                <a:latin typeface="Calibri" pitchFamily="34" charset="0"/>
                <a:cs typeface="Calibri" pitchFamily="34" charset="0"/>
              </a:rPr>
              <a:t>shoen’s</a:t>
            </a:r>
            <a:r>
              <a:rPr lang="en-AU" dirty="0">
                <a:latin typeface="Calibri" pitchFamily="34" charset="0"/>
                <a:cs typeface="Calibri" pitchFamily="34" charset="0"/>
              </a:rPr>
              <a:t> were ruled by the shoe governors  who owned the </a:t>
            </a:r>
            <a:r>
              <a:rPr lang="en-AU" dirty="0" err="1">
                <a:latin typeface="Calibri" pitchFamily="34" charset="0"/>
                <a:cs typeface="Calibri" pitchFamily="34" charset="0"/>
              </a:rPr>
              <a:t>shoen</a:t>
            </a:r>
            <a:r>
              <a:rPr lang="en-AU" dirty="0">
                <a:latin typeface="Calibri" pitchFamily="34" charset="0"/>
                <a:cs typeface="Calibri" pitchFamily="34" charset="0"/>
              </a:rPr>
              <a:t>. </a:t>
            </a:r>
          </a:p>
          <a:p>
            <a:r>
              <a:rPr lang="en-AU" dirty="0">
                <a:latin typeface="Calibri" pitchFamily="34" charset="0"/>
                <a:cs typeface="Calibri" pitchFamily="34" charset="0"/>
              </a:rPr>
              <a:t> </a:t>
            </a:r>
          </a:p>
          <a:p>
            <a:r>
              <a:rPr lang="en-AU" dirty="0" err="1">
                <a:latin typeface="Calibri" pitchFamily="34" charset="0"/>
                <a:cs typeface="Calibri" pitchFamily="34" charset="0"/>
              </a:rPr>
              <a:t>Shoen</a:t>
            </a:r>
            <a:r>
              <a:rPr lang="en-AU" dirty="0">
                <a:latin typeface="Calibri" pitchFamily="34" charset="0"/>
                <a:cs typeface="Calibri" pitchFamily="34" charset="0"/>
              </a:rPr>
              <a:t> governors gained power through this independence. </a:t>
            </a:r>
          </a:p>
        </p:txBody>
      </p:sp>
    </p:spTree>
    <p:extLst>
      <p:ext uri="{BB962C8B-B14F-4D97-AF65-F5344CB8AC3E}">
        <p14:creationId xmlns:p14="http://schemas.microsoft.com/office/powerpoint/2010/main" val="132084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Shoen</a:t>
            </a:r>
            <a:r>
              <a:rPr lang="en-AU" dirty="0" smtClean="0"/>
              <a:t> in Port Lincoln?</a:t>
            </a:r>
            <a:endParaRPr lang="en-AU" dirty="0"/>
          </a:p>
        </p:txBody>
      </p:sp>
      <p:sp>
        <p:nvSpPr>
          <p:cNvPr id="3" name="TextBox 2"/>
          <p:cNvSpPr txBox="1"/>
          <p:nvPr/>
        </p:nvSpPr>
        <p:spPr>
          <a:xfrm>
            <a:off x="2132606" y="1259136"/>
            <a:ext cx="4392488" cy="3312368"/>
          </a:xfrm>
          <a:prstGeom prst="rect">
            <a:avLst/>
          </a:prstGeom>
          <a:noFill/>
        </p:spPr>
        <p:txBody>
          <a:bodyPr wrap="square" rtlCol="0">
            <a:spAutoFit/>
          </a:bodyPr>
          <a:lstStyle/>
          <a:p>
            <a:pPr algn="ctr"/>
            <a:r>
              <a:rPr lang="en-AU" sz="2400" b="1" dirty="0" smtClean="0">
                <a:solidFill>
                  <a:srgbClr val="FF0000"/>
                </a:solidFill>
                <a:latin typeface="Calibri" pitchFamily="34" charset="0"/>
                <a:cs typeface="Calibri" pitchFamily="34" charset="0"/>
              </a:rPr>
              <a:t>Your Activity</a:t>
            </a:r>
          </a:p>
          <a:p>
            <a:endParaRPr lang="en-AU" dirty="0">
              <a:latin typeface="Calibri" pitchFamily="34" charset="0"/>
              <a:cs typeface="Calibri" pitchFamily="34" charset="0"/>
            </a:endParaRPr>
          </a:p>
          <a:p>
            <a:r>
              <a:rPr lang="en-AU" dirty="0" smtClean="0">
                <a:latin typeface="Calibri" pitchFamily="34" charset="0"/>
                <a:cs typeface="Calibri" pitchFamily="34" charset="0"/>
              </a:rPr>
              <a:t>Work in pairs to imagine what it would be like if there were </a:t>
            </a:r>
            <a:r>
              <a:rPr lang="en-AU" dirty="0" err="1" smtClean="0">
                <a:latin typeface="Calibri" pitchFamily="34" charset="0"/>
                <a:cs typeface="Calibri" pitchFamily="34" charset="0"/>
              </a:rPr>
              <a:t>Shoen</a:t>
            </a:r>
            <a:r>
              <a:rPr lang="en-AU" dirty="0" smtClean="0">
                <a:latin typeface="Calibri" pitchFamily="34" charset="0"/>
                <a:cs typeface="Calibri" pitchFamily="34" charset="0"/>
              </a:rPr>
              <a:t> in Port Lincoln. </a:t>
            </a:r>
          </a:p>
          <a:p>
            <a:endParaRPr lang="en-AU" dirty="0" smtClean="0">
              <a:latin typeface="Calibri" pitchFamily="34" charset="0"/>
              <a:cs typeface="Calibri" pitchFamily="34" charset="0"/>
            </a:endParaRPr>
          </a:p>
          <a:p>
            <a:r>
              <a:rPr lang="en-AU" dirty="0" smtClean="0">
                <a:latin typeface="Calibri" pitchFamily="34" charset="0"/>
                <a:cs typeface="Calibri" pitchFamily="34" charset="0"/>
              </a:rPr>
              <a:t>Think about the following:</a:t>
            </a:r>
          </a:p>
          <a:p>
            <a:r>
              <a:rPr lang="en-AU" dirty="0" smtClean="0">
                <a:latin typeface="Calibri" pitchFamily="34" charset="0"/>
                <a:cs typeface="Calibri" pitchFamily="34" charset="0"/>
              </a:rPr>
              <a:t>What would change?</a:t>
            </a:r>
          </a:p>
          <a:p>
            <a:r>
              <a:rPr lang="en-AU" dirty="0" smtClean="0">
                <a:latin typeface="Calibri" pitchFamily="34" charset="0"/>
                <a:cs typeface="Calibri" pitchFamily="34" charset="0"/>
              </a:rPr>
              <a:t>What would be good?</a:t>
            </a:r>
          </a:p>
          <a:p>
            <a:r>
              <a:rPr lang="en-AU" dirty="0" smtClean="0">
                <a:latin typeface="Calibri" pitchFamily="34" charset="0"/>
                <a:cs typeface="Calibri" pitchFamily="34" charset="0"/>
              </a:rPr>
              <a:t>What would be bad?</a:t>
            </a:r>
          </a:p>
          <a:p>
            <a:r>
              <a:rPr lang="en-AU" dirty="0" smtClean="0">
                <a:latin typeface="Calibri" pitchFamily="34" charset="0"/>
                <a:cs typeface="Calibri" pitchFamily="34" charset="0"/>
              </a:rPr>
              <a:t>How would it effect you?</a:t>
            </a:r>
            <a:endParaRPr lang="en-AU" dirty="0">
              <a:latin typeface="Calibri" pitchFamily="34" charset="0"/>
              <a:cs typeface="Calibri" pitchFamily="34" charset="0"/>
            </a:endParaRPr>
          </a:p>
          <a:p>
            <a:endParaRPr lang="en-AU" dirty="0" smtClean="0"/>
          </a:p>
        </p:txBody>
      </p:sp>
    </p:spTree>
    <p:extLst>
      <p:ext uri="{BB962C8B-B14F-4D97-AF65-F5344CB8AC3E}">
        <p14:creationId xmlns:p14="http://schemas.microsoft.com/office/powerpoint/2010/main" val="298769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Rise of Feudalism</a:t>
            </a:r>
            <a:endParaRPr lang="en-AU" dirty="0"/>
          </a:p>
        </p:txBody>
      </p:sp>
      <p:sp>
        <p:nvSpPr>
          <p:cNvPr id="3" name="Rectangle 2"/>
          <p:cNvSpPr/>
          <p:nvPr/>
        </p:nvSpPr>
        <p:spPr>
          <a:xfrm>
            <a:off x="971600" y="1124744"/>
            <a:ext cx="2880320" cy="3139321"/>
          </a:xfrm>
          <a:prstGeom prst="rect">
            <a:avLst/>
          </a:prstGeom>
        </p:spPr>
        <p:txBody>
          <a:bodyPr wrap="square">
            <a:spAutoFit/>
          </a:bodyPr>
          <a:lstStyle/>
          <a:p>
            <a:r>
              <a:rPr lang="en-AU" dirty="0"/>
              <a:t>Historians believe that three factors led to the </a:t>
            </a:r>
            <a:r>
              <a:rPr lang="en-AU" dirty="0" smtClean="0"/>
              <a:t>rise of </a:t>
            </a:r>
            <a:r>
              <a:rPr lang="en-AU" dirty="0"/>
              <a:t>feudalism in Japan during the twelfth century </a:t>
            </a:r>
            <a:r>
              <a:rPr lang="en-AU" dirty="0" err="1"/>
              <a:t>ce</a:t>
            </a:r>
            <a:r>
              <a:rPr lang="en-AU" dirty="0"/>
              <a:t>.</a:t>
            </a:r>
          </a:p>
          <a:p>
            <a:r>
              <a:rPr lang="en-AU" dirty="0"/>
              <a:t>These were the spread of large rural estates </a:t>
            </a:r>
            <a:r>
              <a:rPr lang="en-AU" dirty="0" smtClean="0"/>
              <a:t>called </a:t>
            </a:r>
            <a:r>
              <a:rPr lang="en-AU" b="1" dirty="0" err="1" smtClean="0"/>
              <a:t>shoen</a:t>
            </a:r>
            <a:r>
              <a:rPr lang="en-AU" dirty="0"/>
              <a:t>, the rise of the samurai warrior class </a:t>
            </a:r>
            <a:r>
              <a:rPr lang="en-AU" dirty="0" smtClean="0"/>
              <a:t>and the </a:t>
            </a:r>
            <a:r>
              <a:rPr lang="en-AU" dirty="0"/>
              <a:t>establishment of the Kamakura </a:t>
            </a:r>
            <a:r>
              <a:rPr lang="en-AU" b="1" dirty="0" err="1"/>
              <a:t>bakufu</a:t>
            </a:r>
            <a:r>
              <a:rPr lang="en-AU" b="1" dirty="0"/>
              <a:t> </a:t>
            </a:r>
            <a:r>
              <a:rPr lang="en-AU" dirty="0"/>
              <a:t>by</a:t>
            </a:r>
          </a:p>
          <a:p>
            <a:r>
              <a:rPr lang="en-AU" dirty="0" err="1"/>
              <a:t>Minamoto</a:t>
            </a:r>
            <a:r>
              <a:rPr lang="en-AU" dirty="0"/>
              <a:t> </a:t>
            </a:r>
            <a:r>
              <a:rPr lang="en-AU" dirty="0" err="1"/>
              <a:t>Yoritomo</a:t>
            </a:r>
            <a:r>
              <a:rPr lang="en-AU" dirty="0"/>
              <a:t> in 1185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624874"/>
            <a:ext cx="3381479" cy="4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68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517231"/>
            <a:ext cx="6716216" cy="510951"/>
          </a:xfrm>
        </p:spPr>
        <p:txBody>
          <a:bodyPr>
            <a:normAutofit fontScale="90000"/>
          </a:bodyPr>
          <a:lstStyle/>
          <a:p>
            <a:r>
              <a:rPr lang="en-AU" dirty="0" smtClean="0"/>
              <a:t>Feudal Japan</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72" y="260648"/>
            <a:ext cx="6904876" cy="5040560"/>
          </a:xfrm>
          <a:prstGeom prst="rect">
            <a:avLst/>
          </a:prstGeom>
        </p:spPr>
      </p:pic>
    </p:spTree>
    <p:extLst>
      <p:ext uri="{BB962C8B-B14F-4D97-AF65-F5344CB8AC3E}">
        <p14:creationId xmlns:p14="http://schemas.microsoft.com/office/powerpoint/2010/main" val="221440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91113"/>
            <a:ext cx="3456384" cy="1600200"/>
          </a:xfrm>
        </p:spPr>
        <p:txBody>
          <a:bodyPr>
            <a:noAutofit/>
          </a:bodyPr>
          <a:lstStyle/>
          <a:p>
            <a:r>
              <a:rPr lang="en-AU" sz="6000" dirty="0" smtClean="0"/>
              <a:t>European Feudalism</a:t>
            </a:r>
            <a:endParaRPr lang="en-AU"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6166"/>
            <a:ext cx="2479687" cy="6700164"/>
          </a:xfrm>
          <a:prstGeom prst="rect">
            <a:avLst/>
          </a:prstGeom>
        </p:spPr>
      </p:pic>
      <p:cxnSp>
        <p:nvCxnSpPr>
          <p:cNvPr id="6" name="Straight Arrow Connector 5"/>
          <p:cNvCxnSpPr/>
          <p:nvPr/>
        </p:nvCxnSpPr>
        <p:spPr>
          <a:xfrm flipV="1">
            <a:off x="4932040" y="764704"/>
            <a:ext cx="25202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32040" y="2276872"/>
            <a:ext cx="22322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932040" y="3645024"/>
            <a:ext cx="20882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932040" y="5445224"/>
            <a:ext cx="20882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976" y="724054"/>
            <a:ext cx="2340260" cy="369332"/>
          </a:xfrm>
          <a:prstGeom prst="rect">
            <a:avLst/>
          </a:prstGeom>
          <a:noFill/>
        </p:spPr>
        <p:txBody>
          <a:bodyPr wrap="square" rtlCol="0">
            <a:spAutoFit/>
          </a:bodyPr>
          <a:lstStyle/>
          <a:p>
            <a:r>
              <a:rPr lang="en-AU" dirty="0" smtClean="0"/>
              <a:t>King</a:t>
            </a:r>
            <a:endParaRPr lang="en-AU" dirty="0"/>
          </a:p>
        </p:txBody>
      </p:sp>
      <p:sp>
        <p:nvSpPr>
          <p:cNvPr id="14" name="TextBox 13"/>
          <p:cNvSpPr txBox="1"/>
          <p:nvPr/>
        </p:nvSpPr>
        <p:spPr>
          <a:xfrm>
            <a:off x="3761910" y="2276872"/>
            <a:ext cx="2520280" cy="369332"/>
          </a:xfrm>
          <a:prstGeom prst="rect">
            <a:avLst/>
          </a:prstGeom>
          <a:noFill/>
        </p:spPr>
        <p:txBody>
          <a:bodyPr wrap="square" rtlCol="0">
            <a:spAutoFit/>
          </a:bodyPr>
          <a:lstStyle/>
          <a:p>
            <a:r>
              <a:rPr lang="en-AU" dirty="0" smtClean="0"/>
              <a:t>Barons &amp; Bishops </a:t>
            </a:r>
            <a:endParaRPr lang="en-AU" dirty="0"/>
          </a:p>
        </p:txBody>
      </p:sp>
      <p:sp>
        <p:nvSpPr>
          <p:cNvPr id="15" name="TextBox 14"/>
          <p:cNvSpPr txBox="1"/>
          <p:nvPr/>
        </p:nvSpPr>
        <p:spPr>
          <a:xfrm>
            <a:off x="4355976" y="3604374"/>
            <a:ext cx="954106" cy="369332"/>
          </a:xfrm>
          <a:prstGeom prst="rect">
            <a:avLst/>
          </a:prstGeom>
          <a:noFill/>
        </p:spPr>
        <p:txBody>
          <a:bodyPr wrap="square" rtlCol="0">
            <a:spAutoFit/>
          </a:bodyPr>
          <a:lstStyle/>
          <a:p>
            <a:r>
              <a:rPr lang="en-AU" dirty="0" smtClean="0"/>
              <a:t>Knights</a:t>
            </a:r>
            <a:endParaRPr lang="en-AU" dirty="0"/>
          </a:p>
        </p:txBody>
      </p:sp>
      <p:sp>
        <p:nvSpPr>
          <p:cNvPr id="16" name="TextBox 15"/>
          <p:cNvSpPr txBox="1"/>
          <p:nvPr/>
        </p:nvSpPr>
        <p:spPr>
          <a:xfrm>
            <a:off x="4271358" y="5589240"/>
            <a:ext cx="1728192" cy="369332"/>
          </a:xfrm>
          <a:prstGeom prst="rect">
            <a:avLst/>
          </a:prstGeom>
          <a:noFill/>
        </p:spPr>
        <p:txBody>
          <a:bodyPr wrap="square" rtlCol="0">
            <a:spAutoFit/>
          </a:bodyPr>
          <a:lstStyle/>
          <a:p>
            <a:r>
              <a:rPr lang="en-AU" dirty="0" smtClean="0"/>
              <a:t>Peasants</a:t>
            </a:r>
            <a:endParaRPr lang="en-AU" dirty="0"/>
          </a:p>
        </p:txBody>
      </p:sp>
    </p:spTree>
    <p:extLst>
      <p:ext uri="{BB962C8B-B14F-4D97-AF65-F5344CB8AC3E}">
        <p14:creationId xmlns:p14="http://schemas.microsoft.com/office/powerpoint/2010/main" val="102630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771175"/>
            <a:ext cx="4818112" cy="1087016"/>
          </a:xfrm>
        </p:spPr>
        <p:txBody>
          <a:bodyPr/>
          <a:lstStyle/>
          <a:p>
            <a:r>
              <a:rPr lang="en-AU" dirty="0" smtClean="0"/>
              <a:t>The Emperor</a:t>
            </a:r>
            <a:endParaRPr lang="en-AU" dirty="0"/>
          </a:p>
        </p:txBody>
      </p:sp>
      <p:sp>
        <p:nvSpPr>
          <p:cNvPr id="3" name="Content Placeholder 2"/>
          <p:cNvSpPr>
            <a:spLocks noGrp="1"/>
          </p:cNvSpPr>
          <p:nvPr>
            <p:ph idx="1"/>
          </p:nvPr>
        </p:nvSpPr>
        <p:spPr>
          <a:xfrm>
            <a:off x="755576" y="188640"/>
            <a:ext cx="7543800" cy="3247256"/>
          </a:xfrm>
        </p:spPr>
        <p:txBody>
          <a:bodyPr/>
          <a:lstStyle/>
          <a:p>
            <a:r>
              <a:rPr lang="en-AU" dirty="0"/>
              <a:t>The </a:t>
            </a:r>
            <a:r>
              <a:rPr lang="en-AU" i="1" dirty="0"/>
              <a:t>Emperor</a:t>
            </a:r>
            <a:r>
              <a:rPr lang="en-AU" dirty="0"/>
              <a:t> and the imperial family had the highest social status. He was a figurehead, a leader in name only. He was the religious leader, but had little political power, and in reality was under control of the shogun's clan. Economically, the people of all other classes of society provided for the Emperor and his court.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912780"/>
            <a:ext cx="3275856" cy="3890822"/>
          </a:xfrm>
          <a:prstGeom prst="rect">
            <a:avLst/>
          </a:prstGeom>
        </p:spPr>
      </p:pic>
    </p:spTree>
    <p:extLst>
      <p:ext uri="{BB962C8B-B14F-4D97-AF65-F5344CB8AC3E}">
        <p14:creationId xmlns:p14="http://schemas.microsoft.com/office/powerpoint/2010/main" val="391330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933056"/>
            <a:ext cx="3672408" cy="1024136"/>
          </a:xfrm>
        </p:spPr>
        <p:txBody>
          <a:bodyPr/>
          <a:lstStyle/>
          <a:p>
            <a:r>
              <a:rPr lang="en-AU" dirty="0" smtClean="0"/>
              <a:t>The Shogun</a:t>
            </a:r>
            <a:endParaRPr lang="en-AU" dirty="0"/>
          </a:p>
        </p:txBody>
      </p:sp>
      <p:sp>
        <p:nvSpPr>
          <p:cNvPr id="3" name="Content Placeholder 2"/>
          <p:cNvSpPr>
            <a:spLocks noGrp="1"/>
          </p:cNvSpPr>
          <p:nvPr>
            <p:ph idx="1"/>
          </p:nvPr>
        </p:nvSpPr>
        <p:spPr>
          <a:xfrm>
            <a:off x="755576" y="116632"/>
            <a:ext cx="7543800" cy="3319264"/>
          </a:xfrm>
        </p:spPr>
        <p:txBody>
          <a:bodyPr/>
          <a:lstStyle/>
          <a:p>
            <a:r>
              <a:rPr lang="en-AU" dirty="0"/>
              <a:t>The </a:t>
            </a:r>
            <a:r>
              <a:rPr lang="en-AU" i="1" dirty="0"/>
              <a:t>shogun</a:t>
            </a:r>
            <a:r>
              <a:rPr lang="en-AU" dirty="0"/>
              <a:t> was the military leader of the most powerful of the Emperor's clans. The clans often fought to acquire this high social status. The shogun was the actual political ruler. He had a high social status and those of the other classes provided for his economic needs in return for protection and privileges (e.g., a small portion of land, some of the produce of the land).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896852"/>
            <a:ext cx="3779912" cy="3939377"/>
          </a:xfrm>
          <a:prstGeom prst="rect">
            <a:avLst/>
          </a:prstGeom>
        </p:spPr>
      </p:pic>
    </p:spTree>
    <p:extLst>
      <p:ext uri="{BB962C8B-B14F-4D97-AF65-F5344CB8AC3E}">
        <p14:creationId xmlns:p14="http://schemas.microsoft.com/office/powerpoint/2010/main" val="131466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717032"/>
            <a:ext cx="3810000" cy="915955"/>
          </a:xfrm>
        </p:spPr>
        <p:txBody>
          <a:bodyPr/>
          <a:lstStyle/>
          <a:p>
            <a:r>
              <a:rPr lang="en-AU" dirty="0" smtClean="0"/>
              <a:t>The Daimyo</a:t>
            </a:r>
            <a:endParaRPr lang="en-AU" dirty="0"/>
          </a:p>
        </p:txBody>
      </p:sp>
      <p:sp>
        <p:nvSpPr>
          <p:cNvPr id="3" name="Content Placeholder 2"/>
          <p:cNvSpPr>
            <a:spLocks noGrp="1"/>
          </p:cNvSpPr>
          <p:nvPr>
            <p:ph idx="1"/>
          </p:nvPr>
        </p:nvSpPr>
        <p:spPr>
          <a:xfrm>
            <a:off x="683568" y="217849"/>
            <a:ext cx="7543800" cy="3094112"/>
          </a:xfrm>
        </p:spPr>
        <p:txBody>
          <a:bodyPr/>
          <a:lstStyle/>
          <a:p>
            <a:r>
              <a:rPr lang="en-AU" dirty="0"/>
              <a:t>The </a:t>
            </a:r>
            <a:r>
              <a:rPr lang="en-AU" i="1" dirty="0"/>
              <a:t>daimyos</a:t>
            </a:r>
            <a:r>
              <a:rPr lang="en-AU" dirty="0"/>
              <a:t> were the shogun's representatives. They ran the estates according to the shogun's rules. Their swords were their most valuable possessions because they were required to use them often to demonstrate their loyalty to the shogun. They had high social status as members of the warrior class. They lived in huge castles surrounded by moats.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07027"/>
            <a:ext cx="4139952" cy="4139952"/>
          </a:xfrm>
          <a:prstGeom prst="rect">
            <a:avLst/>
          </a:prstGeom>
        </p:spPr>
      </p:pic>
    </p:spTree>
    <p:extLst>
      <p:ext uri="{BB962C8B-B14F-4D97-AF65-F5344CB8AC3E}">
        <p14:creationId xmlns:p14="http://schemas.microsoft.com/office/powerpoint/2010/main" val="303370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21088"/>
            <a:ext cx="3528392" cy="936104"/>
          </a:xfrm>
        </p:spPr>
        <p:txBody>
          <a:bodyPr>
            <a:normAutofit fontScale="90000"/>
          </a:bodyPr>
          <a:lstStyle/>
          <a:p>
            <a:r>
              <a:rPr lang="en-AU" sz="6000" dirty="0" smtClean="0"/>
              <a:t>The</a:t>
            </a:r>
            <a:r>
              <a:rPr lang="en-AU" dirty="0" smtClean="0"/>
              <a:t> Samurai</a:t>
            </a:r>
            <a:endParaRPr lang="en-AU" dirty="0"/>
          </a:p>
        </p:txBody>
      </p:sp>
      <p:sp>
        <p:nvSpPr>
          <p:cNvPr id="3" name="Content Placeholder 2"/>
          <p:cNvSpPr>
            <a:spLocks noGrp="1"/>
          </p:cNvSpPr>
          <p:nvPr>
            <p:ph idx="1"/>
          </p:nvPr>
        </p:nvSpPr>
        <p:spPr>
          <a:xfrm>
            <a:off x="755576" y="188640"/>
            <a:ext cx="7543800" cy="3238128"/>
          </a:xfrm>
        </p:spPr>
        <p:txBody>
          <a:bodyPr>
            <a:normAutofit/>
          </a:bodyPr>
          <a:lstStyle/>
          <a:p>
            <a:r>
              <a:rPr lang="en-AU" sz="2000" dirty="0"/>
              <a:t>The </a:t>
            </a:r>
            <a:r>
              <a:rPr lang="en-AU" sz="2000" i="1" dirty="0"/>
              <a:t>samurai</a:t>
            </a:r>
            <a:r>
              <a:rPr lang="en-AU" sz="2000" dirty="0"/>
              <a:t> were professional warriors of the military aristocracy. They were loyal to the shogun and daimyos, in whose castles they resided. Their position gave them fairly high social status, but little political power. Their economic needs were met by lower classes similar to the arrangement with the daimyos and the shogun</a:t>
            </a:r>
            <a:r>
              <a:rPr lang="en-AU" sz="2000" dirty="0" smtClean="0"/>
              <a:t>.</a:t>
            </a:r>
          </a:p>
          <a:p>
            <a:r>
              <a:rPr lang="en-AU" sz="2000" dirty="0"/>
              <a:t>The </a:t>
            </a:r>
            <a:r>
              <a:rPr lang="en-AU" sz="2000" i="1" dirty="0" err="1"/>
              <a:t>ronin</a:t>
            </a:r>
            <a:r>
              <a:rPr lang="en-AU" sz="2000" dirty="0"/>
              <a:t> were wandering samurai who had no daimyos. They worked as body guards for rich merchants or as paid soldiers during civil war. They had low social status, no political power and depended on others for their economic well-being.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3" y="3248774"/>
            <a:ext cx="5072541" cy="3499017"/>
          </a:xfrm>
          <a:prstGeom prst="rect">
            <a:avLst/>
          </a:prstGeom>
        </p:spPr>
      </p:pic>
    </p:spTree>
    <p:extLst>
      <p:ext uri="{BB962C8B-B14F-4D97-AF65-F5344CB8AC3E}">
        <p14:creationId xmlns:p14="http://schemas.microsoft.com/office/powerpoint/2010/main" val="88402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953" y="4437112"/>
            <a:ext cx="4170040" cy="870992"/>
          </a:xfrm>
        </p:spPr>
        <p:txBody>
          <a:bodyPr>
            <a:normAutofit fontScale="90000"/>
          </a:bodyPr>
          <a:lstStyle/>
          <a:p>
            <a:r>
              <a:rPr lang="en-AU" dirty="0" smtClean="0"/>
              <a:t>The Peasants </a:t>
            </a:r>
            <a:endParaRPr lang="en-AU" dirty="0"/>
          </a:p>
        </p:txBody>
      </p:sp>
      <p:sp>
        <p:nvSpPr>
          <p:cNvPr id="3" name="Content Placeholder 2"/>
          <p:cNvSpPr>
            <a:spLocks noGrp="1"/>
          </p:cNvSpPr>
          <p:nvPr>
            <p:ph idx="1"/>
          </p:nvPr>
        </p:nvSpPr>
        <p:spPr>
          <a:xfrm>
            <a:off x="251520" y="404664"/>
            <a:ext cx="4680520" cy="3888432"/>
          </a:xfrm>
        </p:spPr>
        <p:txBody>
          <a:bodyPr>
            <a:normAutofit fontScale="92500" lnSpcReduction="20000"/>
          </a:bodyPr>
          <a:lstStyle/>
          <a:p>
            <a:r>
              <a:rPr lang="en-AU" dirty="0"/>
              <a:t>The peasants included farmers and fishermen. They had very low social status, no political power and were very poor. They were valued because they produced the food for all other classes, and often made the material for clothing. The peasants paid taxes to the daimyos and shogun in the form of rice and work. Often peasants starved when they had to give up more than two-thirds of the year's crops to the upper classes in return for being able to remain on the land.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04664"/>
            <a:ext cx="3985643" cy="6120680"/>
          </a:xfrm>
          <a:prstGeom prst="rect">
            <a:avLst/>
          </a:prstGeom>
        </p:spPr>
      </p:pic>
    </p:spTree>
    <p:extLst>
      <p:ext uri="{BB962C8B-B14F-4D97-AF65-F5344CB8AC3E}">
        <p14:creationId xmlns:p14="http://schemas.microsoft.com/office/powerpoint/2010/main" val="38915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33</TotalTime>
  <Words>748</Words>
  <Application>Microsoft Office PowerPoint</Application>
  <PresentationFormat>On-screen Show (4:3)</PresentationFormat>
  <Paragraphs>49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NewsPrint</vt:lpstr>
      <vt:lpstr>Feudal Japanese Society</vt:lpstr>
      <vt:lpstr>The Rise of Feudalism</vt:lpstr>
      <vt:lpstr>Feudal Japan</vt:lpstr>
      <vt:lpstr>European Feudalism</vt:lpstr>
      <vt:lpstr>The Emperor</vt:lpstr>
      <vt:lpstr>The Shogun</vt:lpstr>
      <vt:lpstr>The Daimyo</vt:lpstr>
      <vt:lpstr>The Samurai</vt:lpstr>
      <vt:lpstr>The Peasants </vt:lpstr>
      <vt:lpstr>The Artisans</vt:lpstr>
      <vt:lpstr>The Merchants</vt:lpstr>
      <vt:lpstr>The Shoen</vt:lpstr>
      <vt:lpstr>PowerPoint Presentation</vt:lpstr>
      <vt:lpstr>Shoen in Port Lincoln?</vt:lpstr>
    </vt:vector>
  </TitlesOfParts>
  <Company>Port Lincoln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Feudal Japanese Society</dc:title>
  <dc:creator>Nicole Poppy</dc:creator>
  <cp:lastModifiedBy>Nicole Poppy</cp:lastModifiedBy>
  <cp:revision>7</cp:revision>
  <dcterms:created xsi:type="dcterms:W3CDTF">2012-10-23T00:23:43Z</dcterms:created>
  <dcterms:modified xsi:type="dcterms:W3CDTF">2012-10-23T00:56:53Z</dcterms:modified>
</cp:coreProperties>
</file>