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9" r:id="rId2"/>
    <p:sldId id="277" r:id="rId3"/>
    <p:sldId id="278" r:id="rId4"/>
    <p:sldId id="276" r:id="rId5"/>
    <p:sldId id="256" r:id="rId6"/>
    <p:sldId id="263" r:id="rId7"/>
    <p:sldId id="257" r:id="rId8"/>
    <p:sldId id="258" r:id="rId9"/>
    <p:sldId id="259" r:id="rId10"/>
    <p:sldId id="260" r:id="rId11"/>
    <p:sldId id="261" r:id="rId12"/>
    <p:sldId id="262" r:id="rId13"/>
    <p:sldId id="264" r:id="rId14"/>
    <p:sldId id="265" r:id="rId15"/>
    <p:sldId id="266" r:id="rId16"/>
    <p:sldId id="267" r:id="rId17"/>
    <p:sldId id="268" r:id="rId18"/>
    <p:sldId id="270" r:id="rId19"/>
    <p:sldId id="271" r:id="rId20"/>
    <p:sldId id="272" r:id="rId21"/>
    <p:sldId id="273" r:id="rId22"/>
    <p:sldId id="279" r:id="rId23"/>
    <p:sldId id="274" r:id="rId24"/>
    <p:sldId id="27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8531C-6096-4507-A69D-FECB5CE9D974}" type="datetimeFigureOut">
              <a:rPr lang="en-US" smtClean="0"/>
              <a:t>8/6/2012</a:t>
            </a:fld>
            <a:endParaRPr lang="en-A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AD9B25-C49F-4755-9E0C-8D061362DE91}" type="slidenum">
              <a:rPr lang="en-AU" smtClean="0"/>
              <a:t>‹#›</a:t>
            </a:fld>
            <a:endParaRPr lang="en-A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  <p:transition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8531C-6096-4507-A69D-FECB5CE9D974}" type="datetimeFigureOut">
              <a:rPr lang="en-US" smtClean="0"/>
              <a:t>8/6/2012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9B25-C49F-4755-9E0C-8D061362DE91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p:transition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8531C-6096-4507-A69D-FECB5CE9D974}" type="datetimeFigureOut">
              <a:rPr lang="en-US" smtClean="0"/>
              <a:t>8/6/2012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9B25-C49F-4755-9E0C-8D061362DE91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p:transition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F18531C-6096-4507-A69D-FECB5CE9D974}" type="datetimeFigureOut">
              <a:rPr lang="en-US" smtClean="0"/>
              <a:t>8/6/2012</a:t>
            </a:fld>
            <a:endParaRPr lang="en-A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1AD9B25-C49F-4755-9E0C-8D061362DE91}" type="slidenum">
              <a:rPr lang="en-AU" smtClean="0"/>
              <a:t>‹#›</a:t>
            </a:fld>
            <a:endParaRPr lang="en-A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8531C-6096-4507-A69D-FECB5CE9D974}" type="datetimeFigureOut">
              <a:rPr lang="en-US" smtClean="0"/>
              <a:t>8/6/2012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9B25-C49F-4755-9E0C-8D061362DE91}" type="slidenum">
              <a:rPr lang="en-AU" smtClean="0"/>
              <a:t>‹#›</a:t>
            </a:fld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8531C-6096-4507-A69D-FECB5CE9D974}" type="datetimeFigureOut">
              <a:rPr lang="en-US" smtClean="0"/>
              <a:t>8/6/2012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9B25-C49F-4755-9E0C-8D061362DE91}" type="slidenum">
              <a:rPr lang="en-AU" smtClean="0"/>
              <a:t>‹#›</a:t>
            </a:fld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9B25-C49F-4755-9E0C-8D061362DE91}" type="slidenum">
              <a:rPr lang="en-AU" smtClean="0"/>
              <a:t>‹#›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8531C-6096-4507-A69D-FECB5CE9D974}" type="datetimeFigureOut">
              <a:rPr lang="en-US" smtClean="0"/>
              <a:t>8/6/2012</a:t>
            </a:fld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8531C-6096-4507-A69D-FECB5CE9D974}" type="datetimeFigureOut">
              <a:rPr lang="en-US" smtClean="0"/>
              <a:t>8/6/2012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9B25-C49F-4755-9E0C-8D061362DE91}" type="slidenum">
              <a:rPr lang="en-AU" smtClean="0"/>
              <a:t>‹#›</a:t>
            </a:fld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8531C-6096-4507-A69D-FECB5CE9D974}" type="datetimeFigureOut">
              <a:rPr lang="en-US" smtClean="0"/>
              <a:t>8/6/2012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9B25-C49F-4755-9E0C-8D061362DE91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p:transition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F18531C-6096-4507-A69D-FECB5CE9D974}" type="datetimeFigureOut">
              <a:rPr lang="en-US" smtClean="0"/>
              <a:t>8/6/2012</a:t>
            </a:fld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AD9B25-C49F-4755-9E0C-8D061362DE91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  <p:transition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8531C-6096-4507-A69D-FECB5CE9D974}" type="datetimeFigureOut">
              <a:rPr lang="en-US" smtClean="0"/>
              <a:t>8/6/2012</a:t>
            </a:fld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AD9B25-C49F-4755-9E0C-8D061362DE91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  <p:transition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F18531C-6096-4507-A69D-FECB5CE9D974}" type="datetimeFigureOut">
              <a:rPr lang="en-US" smtClean="0"/>
              <a:t>8/6/2012</a:t>
            </a:fld>
            <a:endParaRPr lang="en-A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1AD9B25-C49F-4755-9E0C-8D061362DE91}" type="slidenum">
              <a:rPr lang="en-AU" smtClean="0"/>
              <a:t>‹#›</a:t>
            </a:fld>
            <a:endParaRPr lang="en-AU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Tm="4000">
    <p:fad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596" y="500042"/>
            <a:ext cx="821537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Franklin Gothic Book" pitchFamily="34" charset="0"/>
              </a:rPr>
              <a:t>Illuminations</a:t>
            </a:r>
            <a:r>
              <a:rPr lang="en-A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Franklin Gothic Book" pitchFamily="34" charset="0"/>
              </a:rPr>
              <a:t> are in many hand-made manuscripts created during the Middle Ages. (The term “manuscript” translates from Latin as “made by hand.”) </a:t>
            </a:r>
          </a:p>
          <a:p>
            <a:endParaRPr lang="en-AU" sz="2400" b="1" dirty="0">
              <a:solidFill>
                <a:schemeClr val="accent3">
                  <a:lumMod val="20000"/>
                  <a:lumOff val="80000"/>
                </a:schemeClr>
              </a:solidFill>
              <a:latin typeface="Franklin Gothic Book" pitchFamily="34" charset="0"/>
            </a:endParaRPr>
          </a:p>
          <a:p>
            <a:r>
              <a:rPr lang="en-A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Franklin Gothic Book" pitchFamily="34" charset="0"/>
              </a:rPr>
              <a:t>They were highlighted in gold and silver leaf and painted in bright colours, so there appeared to be a light within-thus came the term “illumination”.</a:t>
            </a:r>
          </a:p>
          <a:p>
            <a:r>
              <a:rPr lang="en-A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Franklin Gothic Book" pitchFamily="34" charset="0"/>
              </a:rPr>
              <a:t/>
            </a:r>
            <a:br>
              <a:rPr lang="en-A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Franklin Gothic Book" pitchFamily="34" charset="0"/>
              </a:rPr>
            </a:br>
            <a:r>
              <a:rPr lang="en-A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Franklin Gothic Book" pitchFamily="34" charset="0"/>
              </a:rPr>
              <a:t>   Monks transcribed and decorated illuminated manuscripts. Their work was carried out in monasteries all over Europe in specialized rooms called scriptoria. Scriptoria's were not the height of comfort; conditions were often cramped, cold, and dark. </a:t>
            </a:r>
          </a:p>
        </p:txBody>
      </p:sp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16016"/>
            <a:ext cx="4786346" cy="625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419100"/>
            <a:ext cx="4572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00042"/>
            <a:ext cx="780243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428604"/>
            <a:ext cx="3976702" cy="596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714356"/>
            <a:ext cx="4553027" cy="5243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6038" y="571500"/>
            <a:ext cx="39719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857232"/>
            <a:ext cx="4762533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571480"/>
            <a:ext cx="3868244" cy="560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6475" y="642938"/>
            <a:ext cx="45910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500042"/>
            <a:ext cx="4776807" cy="592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0"/>
            <a:ext cx="6840760" cy="641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529821"/>
      </p:ext>
    </p:extLst>
  </p:cSld>
  <p:clrMapOvr>
    <a:masterClrMapping/>
  </p:clrMapOvr>
  <p:transition advTm="4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714356"/>
            <a:ext cx="4214832" cy="557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571480"/>
            <a:ext cx="4114819" cy="575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764704"/>
            <a:ext cx="720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Your task is to create a bookmark  using the style and messages that were used in the Medieval Illuminations.  The message should relevant and reflect you and your personality/beliefs. The artwork needs to be detailed and intricate and if possible reflect the message used .</a:t>
            </a:r>
          </a:p>
          <a:p>
            <a:endParaRPr lang="en-AU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endParaRPr lang="en-AU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endParaRPr lang="en-AU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See the Rubric on Moodle to view the marking criteria </a:t>
            </a:r>
            <a:endParaRPr lang="en-AU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262961"/>
      </p:ext>
    </p:extLst>
  </p:cSld>
  <p:clrMapOvr>
    <a:masterClrMapping/>
  </p:clrMapOvr>
  <p:transition advTm="4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034" y="714356"/>
            <a:ext cx="8072494" cy="5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AU" dirty="0" smtClean="0">
                <a:solidFill>
                  <a:srgbClr val="FFFF00"/>
                </a:solidFill>
                <a:latin typeface="Calibri" pitchFamily="34" charset="0"/>
              </a:rPr>
              <a:t>"Wheresoever you go, go with all your heart."....Inspirational Quotes by (Confucius) </a:t>
            </a:r>
          </a:p>
          <a:p>
            <a:pPr>
              <a:buFont typeface="Arial" pitchFamily="34" charset="0"/>
              <a:buChar char="•"/>
            </a:pPr>
            <a:r>
              <a:rPr lang="en-AU" dirty="0" smtClean="0">
                <a:solidFill>
                  <a:srgbClr val="FFFF00"/>
                </a:solidFill>
                <a:latin typeface="Calibri" pitchFamily="34" charset="0"/>
              </a:rPr>
              <a:t>"I have not failed. I've just found 10,000 ways that won't work."....by (Thomas Alva Edison) </a:t>
            </a:r>
          </a:p>
          <a:p>
            <a:pPr>
              <a:buFont typeface="Arial" pitchFamily="34" charset="0"/>
              <a:buChar char="•"/>
            </a:pPr>
            <a:r>
              <a:rPr lang="en-AU" dirty="0" smtClean="0">
                <a:solidFill>
                  <a:srgbClr val="FFFF00"/>
                </a:solidFill>
                <a:latin typeface="Calibri" pitchFamily="34" charset="0"/>
              </a:rPr>
              <a:t>"If you don't run your own life, somebody else will."....Inspirational Quotes by (John Atkinson) </a:t>
            </a:r>
          </a:p>
          <a:p>
            <a:pPr>
              <a:buFont typeface="Arial" pitchFamily="34" charset="0"/>
              <a:buChar char="•"/>
            </a:pPr>
            <a:r>
              <a:rPr lang="en-AU" dirty="0" smtClean="0">
                <a:solidFill>
                  <a:srgbClr val="FFFF00"/>
                </a:solidFill>
                <a:latin typeface="Calibri" pitchFamily="34" charset="0"/>
              </a:rPr>
              <a:t>"The important thing is to not stop questioning. "....Inspirational Quotes by (Albert Einstein) </a:t>
            </a:r>
          </a:p>
          <a:p>
            <a:pPr>
              <a:buFont typeface="Arial" pitchFamily="34" charset="0"/>
              <a:buChar char="•"/>
            </a:pPr>
            <a:r>
              <a:rPr lang="en-AU" dirty="0" smtClean="0">
                <a:solidFill>
                  <a:srgbClr val="FFFF00"/>
                </a:solidFill>
                <a:latin typeface="Calibri" pitchFamily="34" charset="0"/>
              </a:rPr>
              <a:t>Never look down on anybody unless you’re helping him up....Inspirational Quotes by (The Reverend Jesse Jackson) </a:t>
            </a:r>
          </a:p>
          <a:p>
            <a:pPr>
              <a:buFont typeface="Arial" pitchFamily="34" charset="0"/>
              <a:buChar char="•"/>
            </a:pPr>
            <a:r>
              <a:rPr lang="en-AU" dirty="0" smtClean="0">
                <a:solidFill>
                  <a:srgbClr val="FFFF00"/>
                </a:solidFill>
                <a:latin typeface="Calibri" pitchFamily="34" charset="0"/>
              </a:rPr>
              <a:t>Practice random acts of kindness and senseless acts of beauty....by Adair Lara. </a:t>
            </a:r>
          </a:p>
          <a:p>
            <a:pPr>
              <a:buFont typeface="Arial" pitchFamily="34" charset="0"/>
              <a:buChar char="•"/>
            </a:pPr>
            <a:r>
              <a:rPr lang="en-AU" dirty="0" smtClean="0">
                <a:solidFill>
                  <a:srgbClr val="FFFF00"/>
                </a:solidFill>
                <a:latin typeface="Calibri" pitchFamily="34" charset="0"/>
              </a:rPr>
              <a:t>Enjoy the little things in life, for one day you may look back and realize they were the big things....by (Antonio Smith). </a:t>
            </a:r>
          </a:p>
          <a:p>
            <a:pPr>
              <a:buFont typeface="Arial" pitchFamily="34" charset="0"/>
              <a:buChar char="•"/>
            </a:pPr>
            <a:r>
              <a:rPr lang="en-AU" dirty="0" smtClean="0">
                <a:solidFill>
                  <a:srgbClr val="FFFF00"/>
                </a:solidFill>
                <a:latin typeface="Calibri" pitchFamily="34" charset="0"/>
              </a:rPr>
              <a:t>"Failure is taking the path that everyone else does, success is making your own path."....Inspirational Quote by (Unknown). </a:t>
            </a:r>
          </a:p>
          <a:p>
            <a:pPr>
              <a:buFont typeface="Arial" pitchFamily="34" charset="0"/>
              <a:buChar char="•"/>
            </a:pPr>
            <a:r>
              <a:rPr lang="en-AU" dirty="0" smtClean="0">
                <a:solidFill>
                  <a:srgbClr val="FFFF00"/>
                </a:solidFill>
                <a:latin typeface="Calibri" pitchFamily="34" charset="0"/>
              </a:rPr>
              <a:t>"Success is determined by how determined you are to succeed."....Inspirational Quotes by Unknown. </a:t>
            </a:r>
          </a:p>
          <a:p>
            <a:pPr>
              <a:buFont typeface="Arial" pitchFamily="34" charset="0"/>
              <a:buChar char="•"/>
            </a:pPr>
            <a:r>
              <a:rPr lang="en-AU" dirty="0" smtClean="0">
                <a:solidFill>
                  <a:srgbClr val="FFFF00"/>
                </a:solidFill>
                <a:latin typeface="Calibri" pitchFamily="34" charset="0"/>
              </a:rPr>
              <a:t>"The things you fear are undefeatable, not by their nature, but by your approach."....Inspirational Quote by Jewel. </a:t>
            </a:r>
            <a:endParaRPr lang="en-AU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Tm="4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642918"/>
            <a:ext cx="850112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smtClean="0">
                <a:solidFill>
                  <a:srgbClr val="FFFF00"/>
                </a:solidFill>
              </a:rPr>
              <a:t>In the Midst of movement and chaos, keep stillness inside of you.</a:t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dirty="0" smtClean="0">
                <a:solidFill>
                  <a:srgbClr val="FFFF00"/>
                </a:solidFill>
              </a:rPr>
              <a:t>-- Deepak Chopra --</a:t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dirty="0" smtClean="0">
                <a:solidFill>
                  <a:srgbClr val="FFFF00"/>
                </a:solidFill>
              </a:rPr>
              <a:t/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dirty="0" smtClean="0">
                <a:solidFill>
                  <a:srgbClr val="FFFF00"/>
                </a:solidFill>
              </a:rPr>
              <a:t>When you reach for the stars, you may not quite get them,</a:t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dirty="0" smtClean="0">
                <a:solidFill>
                  <a:srgbClr val="FFFF00"/>
                </a:solidFill>
              </a:rPr>
              <a:t>but you won't come up with a handful of mud either.</a:t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dirty="0" smtClean="0">
                <a:solidFill>
                  <a:srgbClr val="FFFF00"/>
                </a:solidFill>
              </a:rPr>
              <a:t>-- Leo Burnett --</a:t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dirty="0" smtClean="0">
                <a:solidFill>
                  <a:srgbClr val="FFFF00"/>
                </a:solidFill>
              </a:rPr>
              <a:t/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dirty="0" smtClean="0">
                <a:solidFill>
                  <a:srgbClr val="FFFF00"/>
                </a:solidFill>
              </a:rPr>
              <a:t>What lies behind us and what lies before us are</a:t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dirty="0" smtClean="0">
                <a:solidFill>
                  <a:srgbClr val="FFFF00"/>
                </a:solidFill>
              </a:rPr>
              <a:t>small matters compared to what lies within us.</a:t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dirty="0" smtClean="0">
                <a:solidFill>
                  <a:srgbClr val="FFFF00"/>
                </a:solidFill>
              </a:rPr>
              <a:t>- Ralph Waldo Emerson -</a:t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dirty="0" smtClean="0">
                <a:solidFill>
                  <a:srgbClr val="FFFF00"/>
                </a:solidFill>
              </a:rPr>
              <a:t/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dirty="0" smtClean="0">
                <a:solidFill>
                  <a:srgbClr val="FFFF00"/>
                </a:solidFill>
              </a:rPr>
              <a:t>Don't judge each day by the harvest you reap, but by the seeds you plant.</a:t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dirty="0" smtClean="0">
                <a:solidFill>
                  <a:srgbClr val="FFFF00"/>
                </a:solidFill>
              </a:rPr>
              <a:t>- Robert Louis Stevenson -</a:t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dirty="0" smtClean="0">
                <a:solidFill>
                  <a:srgbClr val="FFFF00"/>
                </a:solidFill>
              </a:rPr>
              <a:t/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dirty="0" smtClean="0">
                <a:solidFill>
                  <a:srgbClr val="FFFF00"/>
                </a:solidFill>
              </a:rPr>
              <a:t>Impossible is a word to be found only in the dictionary of fools.</a:t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dirty="0" smtClean="0">
                <a:solidFill>
                  <a:srgbClr val="FFFF00"/>
                </a:solidFill>
              </a:rPr>
              <a:t/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dirty="0" smtClean="0">
                <a:solidFill>
                  <a:srgbClr val="FFFF00"/>
                </a:solidFill>
              </a:rPr>
              <a:t>If you're going through hell, keep going.</a:t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dirty="0" smtClean="0">
                <a:solidFill>
                  <a:srgbClr val="FFFF00"/>
                </a:solidFill>
              </a:rPr>
              <a:t>- Sir Winston Churchill -</a:t>
            </a:r>
            <a:endParaRPr lang="en-A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4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3318"/>
            <a:ext cx="7632848" cy="590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593383"/>
      </p:ext>
    </p:extLst>
  </p:cSld>
  <p:clrMapOvr>
    <a:masterClrMapping/>
  </p:clrMapOvr>
  <p:transition advTm="4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908720"/>
            <a:ext cx="8136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AU" sz="2400" b="1" dirty="0">
              <a:solidFill>
                <a:schemeClr val="accent3">
                  <a:lumMod val="20000"/>
                  <a:lumOff val="80000"/>
                </a:schemeClr>
              </a:solidFill>
              <a:latin typeface="Franklin Gothic Book" pitchFamily="34" charset="0"/>
            </a:endParaRPr>
          </a:p>
          <a:p>
            <a:r>
              <a:rPr lang="en-AU" sz="2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Franklin Gothic Book" pitchFamily="34" charset="0"/>
              </a:rPr>
              <a:t>The monks painstakingly prepared pigments as well as parchment and vellum for their work, (as paper had not yet been developed), and their work was very specialized. </a:t>
            </a:r>
          </a:p>
          <a:p>
            <a:endParaRPr lang="en-AU" sz="2400" b="1" dirty="0">
              <a:solidFill>
                <a:schemeClr val="accent3">
                  <a:lumMod val="20000"/>
                  <a:lumOff val="80000"/>
                </a:schemeClr>
              </a:solidFill>
              <a:latin typeface="Franklin Gothic Book" pitchFamily="34" charset="0"/>
            </a:endParaRPr>
          </a:p>
          <a:p>
            <a:r>
              <a:rPr lang="en-AU" sz="2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Franklin Gothic Book" pitchFamily="34" charset="0"/>
              </a:rPr>
              <a:t>One group produced parchment and vellum, a second group decorated the manuscripts with designs and paintings known as miniatures (or illuminations), another did the writing, and the last group bound the pages into books.</a:t>
            </a:r>
          </a:p>
        </p:txBody>
      </p:sp>
    </p:spTree>
    <p:extLst>
      <p:ext uri="{BB962C8B-B14F-4D97-AF65-F5344CB8AC3E}">
        <p14:creationId xmlns:p14="http://schemas.microsoft.com/office/powerpoint/2010/main" val="1357363857"/>
      </p:ext>
    </p:extLst>
  </p:cSld>
  <p:clrMapOvr>
    <a:masterClrMapping/>
  </p:clrMapOvr>
  <p:transition advTm="4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357166"/>
            <a:ext cx="4071966" cy="6287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9" y="260265"/>
            <a:ext cx="4071966" cy="645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14290"/>
            <a:ext cx="4357718" cy="6311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0"/>
            <a:ext cx="4214842" cy="611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604"/>
            <a:ext cx="333375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357298"/>
            <a:ext cx="4029093" cy="500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Custom 1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103</TotalTime>
  <Words>398</Words>
  <Application>Microsoft Office PowerPoint</Application>
  <PresentationFormat>On-screen Show (4:3)</PresentationFormat>
  <Paragraphs>24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Paper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Skalski</dc:creator>
  <cp:lastModifiedBy>Sheryl Skalski</cp:lastModifiedBy>
  <cp:revision>11</cp:revision>
  <dcterms:created xsi:type="dcterms:W3CDTF">2008-06-02T11:29:35Z</dcterms:created>
  <dcterms:modified xsi:type="dcterms:W3CDTF">2012-08-06T02:25:13Z</dcterms:modified>
</cp:coreProperties>
</file>