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65" r:id="rId3"/>
    <p:sldId id="266" r:id="rId4"/>
    <p:sldId id="267" r:id="rId5"/>
    <p:sldId id="284" r:id="rId6"/>
    <p:sldId id="285" r:id="rId7"/>
    <p:sldId id="286" r:id="rId8"/>
    <p:sldId id="282" r:id="rId9"/>
    <p:sldId id="283" r:id="rId10"/>
    <p:sldId id="257" r:id="rId11"/>
    <p:sldId id="269" r:id="rId12"/>
    <p:sldId id="270" r:id="rId13"/>
    <p:sldId id="258" r:id="rId14"/>
    <p:sldId id="271" r:id="rId15"/>
    <p:sldId id="272" r:id="rId16"/>
    <p:sldId id="273" r:id="rId17"/>
    <p:sldId id="274" r:id="rId18"/>
    <p:sldId id="276" r:id="rId19"/>
    <p:sldId id="259" r:id="rId20"/>
    <p:sldId id="260" r:id="rId21"/>
    <p:sldId id="277" r:id="rId22"/>
    <p:sldId id="278" r:id="rId23"/>
    <p:sldId id="280" r:id="rId24"/>
    <p:sldId id="279" r:id="rId25"/>
    <p:sldId id="281" r:id="rId26"/>
    <p:sldId id="26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1902B30-B8AF-4010-869D-EF9290C05D64}" type="datetimeFigureOut">
              <a:rPr lang="en-AU" smtClean="0"/>
              <a:pPr/>
              <a:t>3/02/2011</a:t>
            </a:fld>
            <a:endParaRPr lang="en-AU"/>
          </a:p>
        </p:txBody>
      </p:sp>
      <p:sp>
        <p:nvSpPr>
          <p:cNvPr id="16" name="Slide Number Placeholder 15"/>
          <p:cNvSpPr>
            <a:spLocks noGrp="1"/>
          </p:cNvSpPr>
          <p:nvPr>
            <p:ph type="sldNum" sz="quarter" idx="11"/>
          </p:nvPr>
        </p:nvSpPr>
        <p:spPr/>
        <p:txBody>
          <a:bodyPr/>
          <a:lstStyle/>
          <a:p>
            <a:fld id="{BF006FC1-DF3C-4EAC-9ABF-C72F0718B67B}" type="slidenum">
              <a:rPr lang="en-AU" smtClean="0"/>
              <a:pPr/>
              <a:t>‹#›</a:t>
            </a:fld>
            <a:endParaRPr lang="en-AU"/>
          </a:p>
        </p:txBody>
      </p:sp>
      <p:sp>
        <p:nvSpPr>
          <p:cNvPr id="17" name="Footer Placeholder 16"/>
          <p:cNvSpPr>
            <a:spLocks noGrp="1"/>
          </p:cNvSpPr>
          <p:nvPr>
            <p:ph type="ftr" sz="quarter" idx="12"/>
          </p:nvPr>
        </p:nvSpPr>
        <p:spPr/>
        <p:txBody>
          <a:bodyPr/>
          <a:lstStyle/>
          <a:p>
            <a:endParaRPr lang="en-A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902B30-B8AF-4010-869D-EF9290C05D64}" type="datetimeFigureOut">
              <a:rPr lang="en-AU" smtClean="0"/>
              <a:pPr/>
              <a:t>3/02/2011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006FC1-DF3C-4EAC-9ABF-C72F0718B67B}" type="slidenum">
              <a:rPr lang="en-AU" smtClean="0"/>
              <a:pPr/>
              <a:t>‹#›</a:t>
            </a:fld>
            <a:endParaRPr lang="en-A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902B30-B8AF-4010-869D-EF9290C05D64}" type="datetimeFigureOut">
              <a:rPr lang="en-AU" smtClean="0"/>
              <a:pPr/>
              <a:t>3/02/2011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006FC1-DF3C-4EAC-9ABF-C72F0718B67B}" type="slidenum">
              <a:rPr lang="en-AU" smtClean="0"/>
              <a:pPr/>
              <a:t>‹#›</a:t>
            </a:fld>
            <a:endParaRPr lang="en-A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01902B30-B8AF-4010-869D-EF9290C05D64}" type="datetimeFigureOut">
              <a:rPr lang="en-AU" smtClean="0"/>
              <a:pPr/>
              <a:t>3/02/2011</a:t>
            </a:fld>
            <a:endParaRPr lang="en-AU"/>
          </a:p>
        </p:txBody>
      </p:sp>
      <p:sp>
        <p:nvSpPr>
          <p:cNvPr id="15" name="Slide Number Placeholder 14"/>
          <p:cNvSpPr>
            <a:spLocks noGrp="1"/>
          </p:cNvSpPr>
          <p:nvPr>
            <p:ph type="sldNum" sz="quarter" idx="15"/>
          </p:nvPr>
        </p:nvSpPr>
        <p:spPr/>
        <p:txBody>
          <a:bodyPr/>
          <a:lstStyle>
            <a:lvl1pPr algn="ctr">
              <a:defRPr/>
            </a:lvl1pPr>
          </a:lstStyle>
          <a:p>
            <a:fld id="{BF006FC1-DF3C-4EAC-9ABF-C72F0718B67B}" type="slidenum">
              <a:rPr lang="en-AU" smtClean="0"/>
              <a:pPr/>
              <a:t>‹#›</a:t>
            </a:fld>
            <a:endParaRPr lang="en-AU"/>
          </a:p>
        </p:txBody>
      </p:sp>
      <p:sp>
        <p:nvSpPr>
          <p:cNvPr id="16" name="Footer Placeholder 15"/>
          <p:cNvSpPr>
            <a:spLocks noGrp="1"/>
          </p:cNvSpPr>
          <p:nvPr>
            <p:ph type="ftr" sz="quarter" idx="16"/>
          </p:nvPr>
        </p:nvSpPr>
        <p:spPr/>
        <p:txBody>
          <a:bodyPr/>
          <a:lstStyle/>
          <a:p>
            <a:endParaRPr lang="en-AU"/>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1902B30-B8AF-4010-869D-EF9290C05D64}" type="datetimeFigureOut">
              <a:rPr lang="en-AU" smtClean="0"/>
              <a:pPr/>
              <a:t>3/02/2011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006FC1-DF3C-4EAC-9ABF-C72F0718B67B}" type="slidenum">
              <a:rPr lang="en-AU" smtClean="0"/>
              <a:pPr/>
              <a:t>‹#›</a:t>
            </a:fld>
            <a:endParaRPr lang="en-AU"/>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1902B30-B8AF-4010-869D-EF9290C05D64}" type="datetimeFigureOut">
              <a:rPr lang="en-AU" smtClean="0"/>
              <a:pPr/>
              <a:t>3/02/2011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F006FC1-DF3C-4EAC-9ABF-C72F0718B67B}" type="slidenum">
              <a:rPr lang="en-AU" smtClean="0"/>
              <a:pPr/>
              <a:t>‹#›</a:t>
            </a:fld>
            <a:endParaRPr lang="en-AU"/>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F006FC1-DF3C-4EAC-9ABF-C72F0718B67B}" type="slidenum">
              <a:rPr lang="en-AU" smtClean="0"/>
              <a:pPr/>
              <a:t>‹#›</a:t>
            </a:fld>
            <a:endParaRPr lang="en-AU"/>
          </a:p>
        </p:txBody>
      </p:sp>
      <p:sp>
        <p:nvSpPr>
          <p:cNvPr id="8" name="Footer Placeholder 7"/>
          <p:cNvSpPr>
            <a:spLocks noGrp="1"/>
          </p:cNvSpPr>
          <p:nvPr>
            <p:ph type="ftr" sz="quarter" idx="11"/>
          </p:nvPr>
        </p:nvSpPr>
        <p:spPr/>
        <p:txBody>
          <a:bodyPr/>
          <a:lstStyle/>
          <a:p>
            <a:endParaRPr lang="en-AU"/>
          </a:p>
        </p:txBody>
      </p:sp>
      <p:sp>
        <p:nvSpPr>
          <p:cNvPr id="7" name="Date Placeholder 6"/>
          <p:cNvSpPr>
            <a:spLocks noGrp="1"/>
          </p:cNvSpPr>
          <p:nvPr>
            <p:ph type="dt" sz="half" idx="10"/>
          </p:nvPr>
        </p:nvSpPr>
        <p:spPr/>
        <p:txBody>
          <a:bodyPr/>
          <a:lstStyle/>
          <a:p>
            <a:fld id="{01902B30-B8AF-4010-869D-EF9290C05D64}" type="datetimeFigureOut">
              <a:rPr lang="en-AU" smtClean="0"/>
              <a:pPr/>
              <a:t>3/02/2011</a:t>
            </a:fld>
            <a:endParaRPr lang="en-AU"/>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1902B30-B8AF-4010-869D-EF9290C05D64}" type="datetimeFigureOut">
              <a:rPr lang="en-AU" smtClean="0"/>
              <a:pPr/>
              <a:t>3/02/2011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F006FC1-DF3C-4EAC-9ABF-C72F0718B67B}" type="slidenum">
              <a:rPr lang="en-AU" smtClean="0"/>
              <a:pPr/>
              <a:t>‹#›</a:t>
            </a:fld>
            <a:endParaRPr lang="en-AU"/>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902B30-B8AF-4010-869D-EF9290C05D64}" type="datetimeFigureOut">
              <a:rPr lang="en-AU" smtClean="0"/>
              <a:pPr/>
              <a:t>3/02/2011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F006FC1-DF3C-4EAC-9ABF-C72F0718B67B}" type="slidenum">
              <a:rPr lang="en-AU" smtClean="0"/>
              <a:pPr/>
              <a:t>‹#›</a:t>
            </a:fld>
            <a:endParaRPr lang="en-A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1902B30-B8AF-4010-869D-EF9290C05D64}" type="datetimeFigureOut">
              <a:rPr lang="en-AU" smtClean="0"/>
              <a:pPr/>
              <a:t>3/02/2011</a:t>
            </a:fld>
            <a:endParaRPr lang="en-AU"/>
          </a:p>
        </p:txBody>
      </p:sp>
      <p:sp>
        <p:nvSpPr>
          <p:cNvPr id="9" name="Slide Number Placeholder 8"/>
          <p:cNvSpPr>
            <a:spLocks noGrp="1"/>
          </p:cNvSpPr>
          <p:nvPr>
            <p:ph type="sldNum" sz="quarter" idx="15"/>
          </p:nvPr>
        </p:nvSpPr>
        <p:spPr/>
        <p:txBody>
          <a:bodyPr/>
          <a:lstStyle/>
          <a:p>
            <a:fld id="{BF006FC1-DF3C-4EAC-9ABF-C72F0718B67B}" type="slidenum">
              <a:rPr lang="en-AU" smtClean="0"/>
              <a:pPr/>
              <a:t>‹#›</a:t>
            </a:fld>
            <a:endParaRPr lang="en-AU"/>
          </a:p>
        </p:txBody>
      </p:sp>
      <p:sp>
        <p:nvSpPr>
          <p:cNvPr id="10" name="Footer Placeholder 9"/>
          <p:cNvSpPr>
            <a:spLocks noGrp="1"/>
          </p:cNvSpPr>
          <p:nvPr>
            <p:ph type="ftr" sz="quarter" idx="16"/>
          </p:nvPr>
        </p:nvSpPr>
        <p:spPr/>
        <p:txBody>
          <a:bodyPr/>
          <a:lstStyle/>
          <a:p>
            <a:endParaRPr lang="en-A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01902B30-B8AF-4010-869D-EF9290C05D64}" type="datetimeFigureOut">
              <a:rPr lang="en-AU" smtClean="0"/>
              <a:pPr/>
              <a:t>3/02/2011</a:t>
            </a:fld>
            <a:endParaRPr lang="en-AU"/>
          </a:p>
        </p:txBody>
      </p:sp>
      <p:sp>
        <p:nvSpPr>
          <p:cNvPr id="9" name="Slide Number Placeholder 8"/>
          <p:cNvSpPr>
            <a:spLocks noGrp="1"/>
          </p:cNvSpPr>
          <p:nvPr>
            <p:ph type="sldNum" sz="quarter" idx="11"/>
          </p:nvPr>
        </p:nvSpPr>
        <p:spPr/>
        <p:txBody>
          <a:bodyPr/>
          <a:lstStyle/>
          <a:p>
            <a:fld id="{BF006FC1-DF3C-4EAC-9ABF-C72F0718B67B}" type="slidenum">
              <a:rPr lang="en-AU" smtClean="0"/>
              <a:pPr/>
              <a:t>‹#›</a:t>
            </a:fld>
            <a:endParaRPr lang="en-AU"/>
          </a:p>
        </p:txBody>
      </p:sp>
      <p:sp>
        <p:nvSpPr>
          <p:cNvPr id="10" name="Footer Placeholder 9"/>
          <p:cNvSpPr>
            <a:spLocks noGrp="1"/>
          </p:cNvSpPr>
          <p:nvPr>
            <p:ph type="ftr" sz="quarter" idx="12"/>
          </p:nvPr>
        </p:nvSpPr>
        <p:spPr/>
        <p:txBody>
          <a:bodyPr/>
          <a:lstStyle/>
          <a:p>
            <a:endParaRPr lang="en-A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1902B30-B8AF-4010-869D-EF9290C05D64}" type="datetimeFigureOut">
              <a:rPr lang="en-AU" smtClean="0"/>
              <a:pPr/>
              <a:t>3/02/2011</a:t>
            </a:fld>
            <a:endParaRPr lang="en-AU"/>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AU"/>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F006FC1-DF3C-4EAC-9ABF-C72F0718B67B}" type="slidenum">
              <a:rPr lang="en-AU" smtClean="0"/>
              <a:pPr/>
              <a:t>‹#›</a:t>
            </a:fld>
            <a:endParaRPr lang="en-AU"/>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fade/>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video" Target="file:///C:\output%20media\Industrial%20Revolution%20Child%20Labour_2.avi"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portcities.org.uk/london/server/show/conMediaFile.851/Ships-biscuit-or-hard-tack.html" TargetMode="Externa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AU"/>
          </a:p>
        </p:txBody>
      </p:sp>
      <p:sp>
        <p:nvSpPr>
          <p:cNvPr id="2" name="Title 1"/>
          <p:cNvSpPr>
            <a:spLocks noGrp="1"/>
          </p:cNvSpPr>
          <p:nvPr>
            <p:ph type="ctrTitle"/>
          </p:nvPr>
        </p:nvSpPr>
        <p:spPr/>
        <p:txBody>
          <a:bodyPr/>
          <a:lstStyle/>
          <a:p>
            <a:r>
              <a:rPr lang="en-AU" dirty="0" smtClean="0"/>
              <a:t>Industrial revolution</a:t>
            </a:r>
            <a:endParaRPr lang="en-AU"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AU"/>
          </a:p>
        </p:txBody>
      </p:sp>
      <p:sp>
        <p:nvSpPr>
          <p:cNvPr id="2" name="Title 1"/>
          <p:cNvSpPr>
            <a:spLocks noGrp="1"/>
          </p:cNvSpPr>
          <p:nvPr>
            <p:ph type="ctrTitle"/>
          </p:nvPr>
        </p:nvSpPr>
        <p:spPr/>
        <p:txBody>
          <a:bodyPr/>
          <a:lstStyle/>
          <a:p>
            <a:r>
              <a:rPr lang="en-AU" dirty="0" smtClean="0"/>
              <a:t>Work houses</a:t>
            </a:r>
            <a:endParaRPr lang="en-AU"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descr="workhouse"/>
          <p:cNvPicPr>
            <a:picLocks noChangeAspect="1" noChangeArrowheads="1"/>
          </p:cNvPicPr>
          <p:nvPr/>
        </p:nvPicPr>
        <p:blipFill>
          <a:blip r:embed="rId2" cstate="print"/>
          <a:srcRect/>
          <a:stretch>
            <a:fillRect/>
          </a:stretch>
        </p:blipFill>
        <p:spPr bwMode="auto">
          <a:xfrm>
            <a:off x="155575" y="-5637213"/>
            <a:ext cx="3571875" cy="2238375"/>
          </a:xfrm>
          <a:prstGeom prst="rect">
            <a:avLst/>
          </a:prstGeom>
          <a:noFill/>
        </p:spPr>
      </p:pic>
      <p:sp>
        <p:nvSpPr>
          <p:cNvPr id="259076" name="Rectangle 4"/>
          <p:cNvSpPr>
            <a:spLocks noChangeArrowheads="1"/>
          </p:cNvSpPr>
          <p:nvPr/>
        </p:nvSpPr>
        <p:spPr bwMode="auto">
          <a:xfrm>
            <a:off x="539552" y="312331"/>
            <a:ext cx="8100392"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600" b="1" i="0" u="none" strike="noStrike" spc="300" normalizeH="0" baseline="0" dirty="0" smtClean="0">
                <a:ln w="11430" cmpd="sng">
                  <a:solidFill>
                    <a:schemeClr val="accent1">
                      <a:tint val="10000"/>
                    </a:schemeClr>
                  </a:solidFill>
                  <a:prstDash val="solid"/>
                  <a:miter lim="800000"/>
                </a:ln>
                <a:solidFill>
                  <a:schemeClr val="bg1">
                    <a:lumMod val="95000"/>
                    <a:lumOff val="5000"/>
                  </a:schemeClr>
                </a:solidFill>
                <a:effectLst>
                  <a:glow rad="45500">
                    <a:schemeClr val="accent1">
                      <a:satMod val="220000"/>
                      <a:alpha val="35000"/>
                    </a:schemeClr>
                  </a:glow>
                </a:effectLst>
                <a:latin typeface="Century Gothic" pitchFamily="34" charset="0"/>
                <a:ea typeface="Times New Roman" pitchFamily="18" charset="0"/>
                <a:cs typeface="Times New Roman" pitchFamily="18" charset="0"/>
              </a:rPr>
              <a:t>WHAT WAS A WORKHOUSE?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AU" sz="1200" b="1" i="0" u="none" strike="noStrike" spc="300" normalizeH="0" baseline="0" dirty="0" smtClean="0">
              <a:ln w="11430" cmpd="sng">
                <a:solidFill>
                  <a:schemeClr val="accent1">
                    <a:tint val="10000"/>
                  </a:schemeClr>
                </a:solidFill>
                <a:prstDash val="solid"/>
                <a:miter lim="800000"/>
              </a:ln>
              <a:solidFill>
                <a:schemeClr val="bg1">
                  <a:lumMod val="95000"/>
                  <a:lumOff val="5000"/>
                </a:schemeClr>
              </a:solidFill>
              <a:effectLst>
                <a:glow rad="45500">
                  <a:schemeClr val="accent1">
                    <a:satMod val="220000"/>
                    <a:alpha val="35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lumMod val="95000"/>
                    <a:lumOff val="5000"/>
                  </a:schemeClr>
                </a:solidFill>
                <a:effectLst/>
                <a:latin typeface="Century Gothic" pitchFamily="34" charset="0"/>
                <a:ea typeface="Times New Roman" pitchFamily="18" charset="0"/>
                <a:cs typeface="Times New Roman" pitchFamily="18" charset="0"/>
              </a:rPr>
              <a:t>If you were poverty-stricken, or an unwanted orphan, or an impoverished widow, if you were too old to work, or if you were on the tramp, or you were sick or deranged, you could end up in the dreaded union workhouse. The workhouse, sometimes referred to as the Bastille, was a ruthless attempt in 19th century England to solve the problem of poverty.</a:t>
            </a:r>
            <a:r>
              <a:rPr kumimoji="0" lang="en-AU" sz="1600" b="0" i="0" u="none" strike="noStrike" cap="none" normalizeH="0" baseline="0" dirty="0" smtClean="0">
                <a:ln>
                  <a:noFill/>
                </a:ln>
                <a:solidFill>
                  <a:schemeClr val="bg1">
                    <a:lumMod val="95000"/>
                    <a:lumOff val="5000"/>
                  </a:schemeClr>
                </a:solidFill>
                <a:effectLst/>
                <a:latin typeface="Century Gothic" pitchFamily="34" charset="0"/>
                <a:ea typeface="Times New Roman" pitchFamily="18" charset="0"/>
                <a:cs typeface="Times New Roman" pitchFamily="18" charset="0"/>
              </a:rPr>
              <a:t> </a:t>
            </a:r>
            <a:endParaRPr kumimoji="0" lang="en-AU" sz="12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lumMod val="95000"/>
                    <a:lumOff val="5000"/>
                  </a:schemeClr>
                </a:solidFill>
                <a:effectLst/>
                <a:latin typeface="Century Gothic" pitchFamily="34" charset="0"/>
                <a:ea typeface="Times New Roman" pitchFamily="18" charset="0"/>
                <a:cs typeface="Times New Roman" pitchFamily="18" charset="0"/>
              </a:rPr>
              <a:t>A plan of a workhouse for 200 inmates</a:t>
            </a:r>
            <a:r>
              <a:rPr kumimoji="0" lang="en-AU" sz="1600" b="0" i="0" u="none" strike="noStrike" cap="none" normalizeH="0" baseline="0" dirty="0" smtClean="0">
                <a:ln>
                  <a:noFill/>
                </a:ln>
                <a:solidFill>
                  <a:schemeClr val="bg1">
                    <a:lumMod val="95000"/>
                    <a:lumOff val="5000"/>
                  </a:schemeClr>
                </a:solidFill>
                <a:effectLst/>
                <a:latin typeface="Century Gothic" pitchFamily="34" charset="0"/>
                <a:ea typeface="Times New Roman" pitchFamily="18" charset="0"/>
                <a:cs typeface="Times New Roman" pitchFamily="18" charset="0"/>
              </a:rPr>
              <a:t> </a:t>
            </a:r>
            <a:endParaRPr kumimoji="0" lang="en-AU" sz="12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9075" name="Picture 1" descr="workhouse"/>
          <p:cNvPicPr>
            <a:picLocks noChangeAspect="1" noChangeArrowheads="1"/>
          </p:cNvPicPr>
          <p:nvPr/>
        </p:nvPicPr>
        <p:blipFill>
          <a:blip r:embed="rId2" cstate="print"/>
          <a:srcRect/>
          <a:stretch>
            <a:fillRect/>
          </a:stretch>
        </p:blipFill>
        <p:spPr bwMode="auto">
          <a:xfrm>
            <a:off x="2411760" y="2420888"/>
            <a:ext cx="4251536" cy="2664296"/>
          </a:xfrm>
          <a:prstGeom prst="rect">
            <a:avLst/>
          </a:prstGeom>
          <a:noFill/>
        </p:spPr>
      </p:pic>
      <p:sp>
        <p:nvSpPr>
          <p:cNvPr id="259077" name="Rectangle 5"/>
          <p:cNvSpPr>
            <a:spLocks noChangeArrowheads="1"/>
          </p:cNvSpPr>
          <p:nvPr/>
        </p:nvSpPr>
        <p:spPr bwMode="auto">
          <a:xfrm rot="10800000" flipH="1" flipV="1">
            <a:off x="2483768" y="5589240"/>
            <a:ext cx="453650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200"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A type of workhouse sometimes seen in rural areas.</a:t>
            </a:r>
            <a:br>
              <a:rPr kumimoji="0" lang="en-AU" sz="1200"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br>
            <a:r>
              <a:rPr kumimoji="0" lang="en-AU" sz="1200"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Note the yards for men, women &amp; children </a:t>
            </a:r>
            <a:endParaRPr kumimoji="0" lang="en-A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59076"/>
                                        </p:tgtEl>
                                        <p:attrNameLst>
                                          <p:attrName>style.visibility</p:attrName>
                                        </p:attrNameLst>
                                      </p:cBhvr>
                                      <p:to>
                                        <p:strVal val="visible"/>
                                      </p:to>
                                    </p:set>
                                    <p:animEffect transition="in" filter="fade">
                                      <p:cBhvr>
                                        <p:cTn id="7" dur="3000"/>
                                        <p:tgtEl>
                                          <p:spTgt spid="259076"/>
                                        </p:tgtEl>
                                      </p:cBhvr>
                                    </p:animEffect>
                                    <p:anim calcmode="lin" valueType="num">
                                      <p:cBhvr>
                                        <p:cTn id="8" dur="3000" fill="hold"/>
                                        <p:tgtEl>
                                          <p:spTgt spid="259076"/>
                                        </p:tgtEl>
                                        <p:attrNameLst>
                                          <p:attrName>ppt_x</p:attrName>
                                        </p:attrNameLst>
                                      </p:cBhvr>
                                      <p:tavLst>
                                        <p:tav tm="0">
                                          <p:val>
                                            <p:strVal val="#ppt_x"/>
                                          </p:val>
                                        </p:tav>
                                        <p:tav tm="100000">
                                          <p:val>
                                            <p:strVal val="#ppt_x"/>
                                          </p:val>
                                        </p:tav>
                                      </p:tavLst>
                                    </p:anim>
                                    <p:anim calcmode="lin" valueType="num">
                                      <p:cBhvr>
                                        <p:cTn id="9" dur="2700" decel="100000" fill="hold"/>
                                        <p:tgtEl>
                                          <p:spTgt spid="259076"/>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25907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9075"/>
                                        </p:tgtEl>
                                        <p:attrNameLst>
                                          <p:attrName>style.visibility</p:attrName>
                                        </p:attrNameLst>
                                      </p:cBhvr>
                                      <p:to>
                                        <p:strVal val="visible"/>
                                      </p:to>
                                    </p:set>
                                    <p:animEffect transition="in" filter="fade">
                                      <p:cBhvr>
                                        <p:cTn id="15" dur="2000"/>
                                        <p:tgtEl>
                                          <p:spTgt spid="25907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9077"/>
                                        </p:tgtEl>
                                        <p:attrNameLst>
                                          <p:attrName>style.visibility</p:attrName>
                                        </p:attrNameLst>
                                      </p:cBhvr>
                                      <p:to>
                                        <p:strVal val="visible"/>
                                      </p:to>
                                    </p:set>
                                    <p:animEffect transition="in" filter="fade">
                                      <p:cBhvr>
                                        <p:cTn id="20" dur="2000"/>
                                        <p:tgtEl>
                                          <p:spTgt spid="259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6" grpId="0"/>
      <p:bldP spid="2590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1"/>
          <p:cNvSpPr>
            <a:spLocks noChangeArrowheads="1"/>
          </p:cNvSpPr>
          <p:nvPr/>
        </p:nvSpPr>
        <p:spPr bwMode="auto">
          <a:xfrm>
            <a:off x="755576" y="692696"/>
            <a:ext cx="7488832"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WHAT WAS IT LIKE IN THE WORKHOUSE?</a:t>
            </a:r>
          </a:p>
          <a:p>
            <a:pPr marL="0" marR="0" lvl="0" indent="0" algn="l" defTabSz="914400" rtl="0" eaLnBrk="1" fontAlgn="base" latinLnBrk="0" hangingPunct="1">
              <a:lnSpc>
                <a:spcPct val="100000"/>
              </a:lnSpc>
              <a:spcBef>
                <a:spcPct val="0"/>
              </a:spcBef>
              <a:spcAft>
                <a:spcPct val="0"/>
              </a:spcAft>
              <a:buClrTx/>
              <a:buSzTx/>
              <a:buFontTx/>
              <a:buNone/>
              <a:tabLst/>
            </a:pPr>
            <a:endParaRPr lang="en-AU" b="1" dirty="0">
              <a:latin typeface="Century Gothic"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b="1"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b="1" i="0" u="none" strike="noStrike" cap="none" normalizeH="0" baseline="0" dirty="0" smtClean="0">
                <a:ln>
                  <a:noFill/>
                </a:ln>
                <a:solidFill>
                  <a:schemeClr val="bg1">
                    <a:lumMod val="95000"/>
                    <a:lumOff val="5000"/>
                  </a:schemeClr>
                </a:solidFill>
                <a:effectLst/>
                <a:latin typeface="Century Gothic" pitchFamily="34" charset="0"/>
                <a:ea typeface="Times New Roman" pitchFamily="18" charset="0"/>
                <a:cs typeface="Times New Roman" pitchFamily="18" charset="0"/>
              </a:rPr>
              <a:t>Life was meant to be much tougher inside the workhouse than outside, and the buildings themselves were deliberately grim &amp; intimidating - they were designed to look like prisons. They were full of illness &amp; disease brought about by over-crowding &amp; the starvation diet. When you were admitted to the workhouse, you were stripped, searched, washed &amp; had your hair cropped. </a:t>
            </a:r>
          </a:p>
          <a:p>
            <a:pPr marL="0" marR="0" lvl="0" indent="0" algn="l" defTabSz="914400" rtl="0" eaLnBrk="0" fontAlgn="base" latinLnBrk="0" hangingPunct="0">
              <a:lnSpc>
                <a:spcPct val="100000"/>
              </a:lnSpc>
              <a:spcBef>
                <a:spcPct val="0"/>
              </a:spcBef>
              <a:spcAft>
                <a:spcPct val="0"/>
              </a:spcAft>
              <a:buClrTx/>
              <a:buSzTx/>
              <a:buFontTx/>
              <a:buNone/>
              <a:tabLst/>
            </a:pPr>
            <a:endParaRPr lang="en-AU" b="1" dirty="0">
              <a:solidFill>
                <a:schemeClr val="bg1">
                  <a:lumMod val="95000"/>
                  <a:lumOff val="5000"/>
                </a:schemeClr>
              </a:solidFill>
              <a:latin typeface="Century Gothic"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b="1" i="0" u="none" strike="noStrike" cap="none" normalizeH="0" baseline="0" dirty="0" smtClean="0">
                <a:ln>
                  <a:noFill/>
                </a:ln>
                <a:solidFill>
                  <a:schemeClr val="bg1">
                    <a:lumMod val="95000"/>
                    <a:lumOff val="5000"/>
                  </a:schemeClr>
                </a:solidFill>
                <a:effectLst/>
                <a:latin typeface="Century Gothic" pitchFamily="34" charset="0"/>
                <a:ea typeface="Times New Roman" pitchFamily="18" charset="0"/>
                <a:cs typeface="Times New Roman" pitchFamily="18" charset="0"/>
              </a:rPr>
              <a:t>You were made to wear a prison-style uniform. Women were at all times kept separate from the men, including their husbands. Children were kept separately from adults - even from their own parents. A well known story tells how a labourer gave notice to leave the workhouse with his wife &amp; children - only to be told: "You cannot take your wife out. We buried her three weeks ago". In one instance, a girl aged 15 years died in the workhouse. Her records showed that she was born in the workhouse &amp; had never been outside the place. </a:t>
            </a:r>
            <a:endParaRPr kumimoji="0" lang="en-AU" sz="40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61121">
                                            <p:txEl>
                                              <p:pRg st="0" end="0"/>
                                            </p:txEl>
                                          </p:spTgt>
                                        </p:tgtEl>
                                        <p:attrNameLst>
                                          <p:attrName>style.visibility</p:attrName>
                                        </p:attrNameLst>
                                      </p:cBhvr>
                                      <p:to>
                                        <p:strVal val="visible"/>
                                      </p:to>
                                    </p:set>
                                    <p:animEffect transition="in" filter="fade">
                                      <p:cBhvr>
                                        <p:cTn id="7" dur="3000"/>
                                        <p:tgtEl>
                                          <p:spTgt spid="261121">
                                            <p:txEl>
                                              <p:pRg st="0" end="0"/>
                                            </p:txEl>
                                          </p:spTgt>
                                        </p:tgtEl>
                                      </p:cBhvr>
                                    </p:animEffect>
                                    <p:anim calcmode="lin" valueType="num">
                                      <p:cBhvr>
                                        <p:cTn id="8" dur="3000" fill="hold"/>
                                        <p:tgtEl>
                                          <p:spTgt spid="261121">
                                            <p:txEl>
                                              <p:pRg st="0" end="0"/>
                                            </p:txEl>
                                          </p:spTgt>
                                        </p:tgtEl>
                                        <p:attrNameLst>
                                          <p:attrName>ppt_x</p:attrName>
                                        </p:attrNameLst>
                                      </p:cBhvr>
                                      <p:tavLst>
                                        <p:tav tm="0">
                                          <p:val>
                                            <p:strVal val="#ppt_x"/>
                                          </p:val>
                                        </p:tav>
                                        <p:tav tm="100000">
                                          <p:val>
                                            <p:strVal val="#ppt_x"/>
                                          </p:val>
                                        </p:tav>
                                      </p:tavLst>
                                    </p:anim>
                                    <p:anim calcmode="lin" valueType="num">
                                      <p:cBhvr>
                                        <p:cTn id="9" dur="2700" decel="100000" fill="hold"/>
                                        <p:tgtEl>
                                          <p:spTgt spid="261121">
                                            <p:txEl>
                                              <p:pRg st="0" end="0"/>
                                            </p:txEl>
                                          </p:spTgt>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26112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61121">
                                            <p:txEl>
                                              <p:pRg st="3" end="3"/>
                                            </p:txEl>
                                          </p:spTgt>
                                        </p:tgtEl>
                                        <p:attrNameLst>
                                          <p:attrName>style.visibility</p:attrName>
                                        </p:attrNameLst>
                                      </p:cBhvr>
                                      <p:to>
                                        <p:strVal val="visible"/>
                                      </p:to>
                                    </p:set>
                                    <p:animEffect transition="in" filter="fade">
                                      <p:cBhvr>
                                        <p:cTn id="15" dur="3000"/>
                                        <p:tgtEl>
                                          <p:spTgt spid="261121">
                                            <p:txEl>
                                              <p:pRg st="3" end="3"/>
                                            </p:txEl>
                                          </p:spTgt>
                                        </p:tgtEl>
                                      </p:cBhvr>
                                    </p:animEffect>
                                    <p:anim calcmode="lin" valueType="num">
                                      <p:cBhvr>
                                        <p:cTn id="16" dur="3000" fill="hold"/>
                                        <p:tgtEl>
                                          <p:spTgt spid="261121">
                                            <p:txEl>
                                              <p:pRg st="3" end="3"/>
                                            </p:txEl>
                                          </p:spTgt>
                                        </p:tgtEl>
                                        <p:attrNameLst>
                                          <p:attrName>ppt_x</p:attrName>
                                        </p:attrNameLst>
                                      </p:cBhvr>
                                      <p:tavLst>
                                        <p:tav tm="0">
                                          <p:val>
                                            <p:strVal val="#ppt_x"/>
                                          </p:val>
                                        </p:tav>
                                        <p:tav tm="100000">
                                          <p:val>
                                            <p:strVal val="#ppt_x"/>
                                          </p:val>
                                        </p:tav>
                                      </p:tavLst>
                                    </p:anim>
                                    <p:anim calcmode="lin" valueType="num">
                                      <p:cBhvr>
                                        <p:cTn id="17" dur="2700" decel="100000" fill="hold"/>
                                        <p:tgtEl>
                                          <p:spTgt spid="261121">
                                            <p:txEl>
                                              <p:pRg st="3" end="3"/>
                                            </p:txEl>
                                          </p:spTgt>
                                        </p:tgtEl>
                                        <p:attrNameLst>
                                          <p:attrName>ppt_y</p:attrName>
                                        </p:attrNameLst>
                                      </p:cBhvr>
                                      <p:tavLst>
                                        <p:tav tm="0">
                                          <p:val>
                                            <p:strVal val="#ppt_y+1"/>
                                          </p:val>
                                        </p:tav>
                                        <p:tav tm="100000">
                                          <p:val>
                                            <p:strVal val="#ppt_y-.03"/>
                                          </p:val>
                                        </p:tav>
                                      </p:tavLst>
                                    </p:anim>
                                    <p:anim calcmode="lin" valueType="num">
                                      <p:cBhvr>
                                        <p:cTn id="18" dur="300" accel="100000" fill="hold">
                                          <p:stCondLst>
                                            <p:cond delay="2700"/>
                                          </p:stCondLst>
                                        </p:cTn>
                                        <p:tgtEl>
                                          <p:spTgt spid="26112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61121">
                                            <p:txEl>
                                              <p:pRg st="5" end="5"/>
                                            </p:txEl>
                                          </p:spTgt>
                                        </p:tgtEl>
                                        <p:attrNameLst>
                                          <p:attrName>style.visibility</p:attrName>
                                        </p:attrNameLst>
                                      </p:cBhvr>
                                      <p:to>
                                        <p:strVal val="visible"/>
                                      </p:to>
                                    </p:set>
                                    <p:animEffect transition="in" filter="fade">
                                      <p:cBhvr>
                                        <p:cTn id="23" dur="3000"/>
                                        <p:tgtEl>
                                          <p:spTgt spid="261121">
                                            <p:txEl>
                                              <p:pRg st="5" end="5"/>
                                            </p:txEl>
                                          </p:spTgt>
                                        </p:tgtEl>
                                      </p:cBhvr>
                                    </p:animEffect>
                                    <p:anim calcmode="lin" valueType="num">
                                      <p:cBhvr>
                                        <p:cTn id="24" dur="3000" fill="hold"/>
                                        <p:tgtEl>
                                          <p:spTgt spid="261121">
                                            <p:txEl>
                                              <p:pRg st="5" end="5"/>
                                            </p:txEl>
                                          </p:spTgt>
                                        </p:tgtEl>
                                        <p:attrNameLst>
                                          <p:attrName>ppt_x</p:attrName>
                                        </p:attrNameLst>
                                      </p:cBhvr>
                                      <p:tavLst>
                                        <p:tav tm="0">
                                          <p:val>
                                            <p:strVal val="#ppt_x"/>
                                          </p:val>
                                        </p:tav>
                                        <p:tav tm="100000">
                                          <p:val>
                                            <p:strVal val="#ppt_x"/>
                                          </p:val>
                                        </p:tav>
                                      </p:tavLst>
                                    </p:anim>
                                    <p:anim calcmode="lin" valueType="num">
                                      <p:cBhvr>
                                        <p:cTn id="25" dur="2700" decel="100000" fill="hold"/>
                                        <p:tgtEl>
                                          <p:spTgt spid="261121">
                                            <p:txEl>
                                              <p:pRg st="5" end="5"/>
                                            </p:txEl>
                                          </p:spTgt>
                                        </p:tgtEl>
                                        <p:attrNameLst>
                                          <p:attrName>ppt_y</p:attrName>
                                        </p:attrNameLst>
                                      </p:cBhvr>
                                      <p:tavLst>
                                        <p:tav tm="0">
                                          <p:val>
                                            <p:strVal val="#ppt_y+1"/>
                                          </p:val>
                                        </p:tav>
                                        <p:tav tm="100000">
                                          <p:val>
                                            <p:strVal val="#ppt_y-.03"/>
                                          </p:val>
                                        </p:tav>
                                      </p:tavLst>
                                    </p:anim>
                                    <p:anim calcmode="lin" valueType="num">
                                      <p:cBhvr>
                                        <p:cTn id="26" dur="300" accel="100000" fill="hold">
                                          <p:stCondLst>
                                            <p:cond delay="2700"/>
                                          </p:stCondLst>
                                        </p:cTn>
                                        <p:tgtEl>
                                          <p:spTgt spid="261121">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Child labour</a:t>
            </a:r>
            <a:endParaRPr lang="en-AU" dirty="0"/>
          </a:p>
        </p:txBody>
      </p:sp>
      <p:pic>
        <p:nvPicPr>
          <p:cNvPr id="7" name="Industrial Revolution Child Labour_2.avi">
            <a:hlinkClick r:id="" action="ppaction://media"/>
          </p:cNvPr>
          <p:cNvPicPr>
            <a:picLocks noRot="1" noChangeAspect="1"/>
          </p:cNvPicPr>
          <p:nvPr>
            <a:videoFile r:link="rId1"/>
          </p:nvPr>
        </p:nvPicPr>
        <p:blipFill>
          <a:blip r:embed="rId3" cstate="print"/>
          <a:stretch>
            <a:fillRect/>
          </a:stretch>
        </p:blipFill>
        <p:spPr>
          <a:xfrm>
            <a:off x="2286000" y="1714500"/>
            <a:ext cx="4572000" cy="342900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lnSpcReduction="10000"/>
          </a:bodyPr>
          <a:lstStyle/>
          <a:p>
            <a:r>
              <a:rPr lang="en-AU" dirty="0" smtClean="0">
                <a:latin typeface="Century Gothic" pitchFamily="34" charset="0"/>
              </a:rPr>
              <a:t>Charles Dickens captured life in England during the Industrial Revolution the novel “Oliver Twist set in early 1800’s</a:t>
            </a:r>
          </a:p>
          <a:p>
            <a:endParaRPr lang="en-AU" dirty="0" smtClean="0">
              <a:latin typeface="Century Gothic" pitchFamily="34" charset="0"/>
            </a:endParaRPr>
          </a:p>
          <a:p>
            <a:endParaRPr lang="en-AU" dirty="0" smtClean="0">
              <a:latin typeface="Century Gothic" pitchFamily="34" charset="0"/>
            </a:endParaRPr>
          </a:p>
          <a:p>
            <a:endParaRPr lang="en-AU" dirty="0" smtClean="0">
              <a:latin typeface="Century Gothic" pitchFamily="34" charset="0"/>
            </a:endParaRPr>
          </a:p>
          <a:p>
            <a:r>
              <a:rPr lang="en-AU" dirty="0" smtClean="0">
                <a:latin typeface="Century Gothic" pitchFamily="34" charset="0"/>
              </a:rPr>
              <a:t>Watch “Oliver Twist” 3.00-10.00</a:t>
            </a:r>
            <a:endParaRPr lang="en-AU" dirty="0">
              <a:latin typeface="Century Gothic" pitchFamily="34" charset="0"/>
            </a:endParaRPr>
          </a:p>
        </p:txBody>
      </p:sp>
      <p:pic>
        <p:nvPicPr>
          <p:cNvPr id="262146" name="Picture 2"/>
          <p:cNvPicPr>
            <a:picLocks noGrp="1" noChangeAspect="1" noChangeArrowheads="1"/>
          </p:cNvPicPr>
          <p:nvPr>
            <p:ph type="pic" idx="1"/>
          </p:nvPr>
        </p:nvPicPr>
        <p:blipFill>
          <a:blip r:embed="rId2" cstate="print"/>
          <a:srcRect l="13107" r="13107"/>
          <a:stretch>
            <a:fillRect/>
          </a:stretch>
        </p:blipFill>
        <p:spPr bwMode="auto">
          <a:prstGeom prst="rect">
            <a:avLst/>
          </a:prstGeom>
          <a:noFill/>
          <a:ln w="9525">
            <a:noFill/>
            <a:miter lim="800000"/>
            <a:headEnd/>
            <a:tailEnd/>
          </a:ln>
        </p:spPr>
      </p:pic>
      <p:sp>
        <p:nvSpPr>
          <p:cNvPr id="6" name="Title 5"/>
          <p:cNvSpPr>
            <a:spLocks noGrp="1"/>
          </p:cNvSpPr>
          <p:nvPr>
            <p:ph type="title"/>
          </p:nvPr>
        </p:nvSpPr>
        <p:spPr/>
        <p:txBody>
          <a:bodyPr/>
          <a:lstStyle/>
          <a:p>
            <a:endParaRPr lang="en-A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146"/>
                                        </p:tgtEl>
                                        <p:attrNameLst>
                                          <p:attrName>style.visibility</p:attrName>
                                        </p:attrNameLst>
                                      </p:cBhvr>
                                      <p:to>
                                        <p:strVal val="visible"/>
                                      </p:to>
                                    </p:set>
                                    <p:animEffect transition="in" filter="fade">
                                      <p:cBhvr>
                                        <p:cTn id="7" dur="2000"/>
                                        <p:tgtEl>
                                          <p:spTgt spid="26214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3000"/>
                                        <p:tgtEl>
                                          <p:spTgt spid="4">
                                            <p:txEl>
                                              <p:pRg st="0" end="0"/>
                                            </p:txEl>
                                          </p:spTgt>
                                        </p:tgtEl>
                                      </p:cBhvr>
                                    </p:animEffect>
                                    <p:anim calcmode="lin" valueType="num">
                                      <p:cBhvr>
                                        <p:cTn id="13"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27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5" dur="300" accel="100000" fill="hold">
                                          <p:stCondLst>
                                            <p:cond delay="27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3000"/>
                                        <p:tgtEl>
                                          <p:spTgt spid="4">
                                            <p:txEl>
                                              <p:pRg st="4" end="4"/>
                                            </p:txEl>
                                          </p:spTgt>
                                        </p:tgtEl>
                                      </p:cBhvr>
                                    </p:animEffect>
                                    <p:anim calcmode="lin" valueType="num">
                                      <p:cBhvr>
                                        <p:cTn id="21" dur="3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2" dur="27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23" dur="300" accel="100000" fill="hold">
                                          <p:stCondLst>
                                            <p:cond delay="27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889844"/>
            <a:ext cx="7128792" cy="5139869"/>
          </a:xfrm>
          <a:prstGeom prst="rect">
            <a:avLst/>
          </a:prstGeom>
        </p:spPr>
        <p:txBody>
          <a:bodyPr wrap="square">
            <a:spAutoFit/>
          </a:bodyPr>
          <a:lstStyle/>
          <a:p>
            <a:r>
              <a:rPr lang="en-AU" dirty="0" smtClean="0">
                <a:solidFill>
                  <a:schemeClr val="bg1">
                    <a:lumMod val="95000"/>
                    <a:lumOff val="5000"/>
                  </a:schemeClr>
                </a:solidFill>
              </a:rPr>
              <a:t>Factories were run for profit. Any form of machine safety guard cost money. As a result there were no safety guards. Safety clothing was non-existent. Workers wore their normal day-to-day clothes. In this era, clothes were frequently loose and an obvious danger.</a:t>
            </a:r>
          </a:p>
          <a:p>
            <a:endParaRPr lang="en-AU" sz="2000" b="1" dirty="0" smtClean="0">
              <a:solidFill>
                <a:schemeClr val="tx2">
                  <a:lumMod val="10000"/>
                </a:schemeClr>
              </a:solidFill>
            </a:endParaRPr>
          </a:p>
          <a:p>
            <a:r>
              <a:rPr lang="en-AU" sz="2000" b="1" dirty="0" smtClean="0">
                <a:solidFill>
                  <a:schemeClr val="tx2">
                    <a:lumMod val="10000"/>
                  </a:schemeClr>
                </a:solidFill>
              </a:rPr>
              <a:t>Children were employed for four simple reasons :</a:t>
            </a:r>
          </a:p>
          <a:p>
            <a:pPr lvl="1">
              <a:buFont typeface="Wingdings" pitchFamily="2" charset="2"/>
              <a:buChar char="v"/>
            </a:pPr>
            <a:endParaRPr lang="en-AU" dirty="0" smtClean="0"/>
          </a:p>
          <a:p>
            <a:pPr lvl="1">
              <a:buSzPct val="107000"/>
              <a:buFont typeface="Wingdings" pitchFamily="2" charset="2"/>
              <a:buChar char="v"/>
            </a:pPr>
            <a:r>
              <a:rPr lang="en-AU" dirty="0" smtClean="0">
                <a:solidFill>
                  <a:schemeClr val="bg1">
                    <a:lumMod val="95000"/>
                    <a:lumOff val="5000"/>
                  </a:schemeClr>
                </a:solidFill>
              </a:rPr>
              <a:t>there were plenty of them in orphanages and they could be replaced easily if accidents did occur </a:t>
            </a:r>
          </a:p>
          <a:p>
            <a:pPr lvl="1">
              <a:buSzPct val="107000"/>
            </a:pPr>
            <a:endParaRPr lang="en-AU" dirty="0" smtClean="0">
              <a:solidFill>
                <a:schemeClr val="bg1">
                  <a:lumMod val="95000"/>
                  <a:lumOff val="5000"/>
                </a:schemeClr>
              </a:solidFill>
            </a:endParaRPr>
          </a:p>
          <a:p>
            <a:pPr lvl="1">
              <a:buSzPct val="107000"/>
              <a:buFont typeface="Wingdings" pitchFamily="2" charset="2"/>
              <a:buChar char="v"/>
            </a:pPr>
            <a:r>
              <a:rPr lang="en-AU" dirty="0" smtClean="0">
                <a:solidFill>
                  <a:schemeClr val="bg1">
                    <a:lumMod val="95000"/>
                    <a:lumOff val="5000"/>
                  </a:schemeClr>
                </a:solidFill>
              </a:rPr>
              <a:t>they were much cheaper than adults as a factory owner did not have to pay them as much </a:t>
            </a:r>
          </a:p>
          <a:p>
            <a:pPr lvl="1">
              <a:buSzPct val="107000"/>
            </a:pPr>
            <a:endParaRPr lang="en-AU" dirty="0" smtClean="0">
              <a:solidFill>
                <a:schemeClr val="bg1">
                  <a:lumMod val="95000"/>
                  <a:lumOff val="5000"/>
                </a:schemeClr>
              </a:solidFill>
            </a:endParaRPr>
          </a:p>
          <a:p>
            <a:pPr lvl="1">
              <a:buSzPct val="107000"/>
              <a:buFont typeface="Wingdings" pitchFamily="2" charset="2"/>
              <a:buChar char="v"/>
            </a:pPr>
            <a:r>
              <a:rPr lang="en-AU" dirty="0" smtClean="0">
                <a:solidFill>
                  <a:schemeClr val="bg1">
                    <a:lumMod val="95000"/>
                    <a:lumOff val="5000"/>
                  </a:schemeClr>
                </a:solidFill>
              </a:rPr>
              <a:t>they were small enough to crawl under machinery to tie up broken threads </a:t>
            </a:r>
          </a:p>
          <a:p>
            <a:pPr lvl="1">
              <a:buSzPct val="107000"/>
            </a:pPr>
            <a:endParaRPr lang="en-AU" dirty="0" smtClean="0">
              <a:solidFill>
                <a:schemeClr val="bg1">
                  <a:lumMod val="95000"/>
                  <a:lumOff val="5000"/>
                </a:schemeClr>
              </a:solidFill>
            </a:endParaRPr>
          </a:p>
          <a:p>
            <a:pPr lvl="1">
              <a:buSzPct val="107000"/>
              <a:buFont typeface="Wingdings" pitchFamily="2" charset="2"/>
              <a:buChar char="v"/>
            </a:pPr>
            <a:r>
              <a:rPr lang="en-AU" dirty="0" smtClean="0">
                <a:solidFill>
                  <a:schemeClr val="bg1">
                    <a:lumMod val="95000"/>
                    <a:lumOff val="5000"/>
                  </a:schemeClr>
                </a:solidFill>
              </a:rPr>
              <a:t>they were young enough to be bullied by 'strappers' - adults would not have stood for this</a:t>
            </a:r>
            <a:endParaRPr lang="en-AU" dirty="0">
              <a:solidFill>
                <a:schemeClr val="bg1">
                  <a:lumMod val="95000"/>
                  <a:lumOff val="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wd">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bg2"/>
                                            </p:clrVal>
                                          </p:val>
                                        </p:tav>
                                        <p:tav tm="50000">
                                          <p:val>
                                            <p:clrVal>
                                              <a:srgbClr val="FB1913"/>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0" name="Picture 2"/>
          <p:cNvPicPr>
            <a:picLocks noGrp="1" noChangeAspect="1" noChangeArrowheads="1"/>
          </p:cNvPicPr>
          <p:nvPr>
            <p:ph type="pic" idx="1"/>
          </p:nvPr>
        </p:nvPicPr>
        <p:blipFill>
          <a:blip r:embed="rId2" cstate="print"/>
          <a:srcRect l="9626" r="9626"/>
          <a:stretch>
            <a:fillRect/>
          </a:stretch>
        </p:blipFill>
        <p:spPr bwMode="auto">
          <a:xfrm>
            <a:off x="683568" y="620688"/>
            <a:ext cx="7571184" cy="55626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170"/>
                                        </p:tgtEl>
                                        <p:attrNameLst>
                                          <p:attrName>style.visibility</p:attrName>
                                        </p:attrNameLst>
                                      </p:cBhvr>
                                      <p:to>
                                        <p:strVal val="visible"/>
                                      </p:to>
                                    </p:set>
                                    <p:animEffect transition="in" filter="fade">
                                      <p:cBhvr>
                                        <p:cTn id="7" dur="2000"/>
                                        <p:tgtEl>
                                          <p:spTgt spid="263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5" name="Picture 3"/>
          <p:cNvPicPr>
            <a:picLocks noGrp="1" noChangeAspect="1" noChangeArrowheads="1"/>
          </p:cNvPicPr>
          <p:nvPr>
            <p:ph type="pic" idx="1"/>
          </p:nvPr>
        </p:nvPicPr>
        <p:blipFill>
          <a:blip r:embed="rId2" cstate="print"/>
          <a:srcRect l="1926" r="1926"/>
          <a:stretch>
            <a:fillRect/>
          </a:stretch>
        </p:blipFill>
        <p:spPr bwMode="auto">
          <a:xfrm>
            <a:off x="457200" y="836613"/>
            <a:ext cx="8218488" cy="518318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195"/>
                                        </p:tgtEl>
                                        <p:attrNameLst>
                                          <p:attrName>style.visibility</p:attrName>
                                        </p:attrNameLst>
                                      </p:cBhvr>
                                      <p:to>
                                        <p:strVal val="visible"/>
                                      </p:to>
                                    </p:set>
                                    <p:animEffect transition="in" filter="fade">
                                      <p:cBhvr>
                                        <p:cTn id="7" dur="2000"/>
                                        <p:tgtEl>
                                          <p:spTgt spid="264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908720"/>
            <a:ext cx="8073942" cy="369332"/>
          </a:xfrm>
          <a:prstGeom prst="rect">
            <a:avLst/>
          </a:prstGeom>
          <a:noFill/>
        </p:spPr>
        <p:txBody>
          <a:bodyPr wrap="none" rtlCol="0">
            <a:spAutoFit/>
          </a:bodyPr>
          <a:lstStyle/>
          <a:p>
            <a:pPr>
              <a:buFont typeface="Arial" pitchFamily="34" charset="0"/>
              <a:buChar char="•"/>
            </a:pPr>
            <a:r>
              <a:rPr lang="en-A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Give out information about life of children during Industrial Revolution</a:t>
            </a:r>
            <a:endParaRPr lang="en-A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TextBox 2"/>
          <p:cNvSpPr txBox="1"/>
          <p:nvPr/>
        </p:nvSpPr>
        <p:spPr>
          <a:xfrm>
            <a:off x="467544" y="1628800"/>
            <a:ext cx="4392488" cy="1323439"/>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AU" sz="2000" b="1" dirty="0" smtClean="0">
                <a:latin typeface="Century Gothic" pitchFamily="34" charset="0"/>
              </a:rPr>
              <a:t>Write a letter from the viewpoint of a child during the Industrial Revolution in England. Use  the information on the sheets to help. </a:t>
            </a:r>
            <a:endParaRPr lang="en-AU" sz="2000" b="1" dirty="0">
              <a:latin typeface="Century Gothic" pitchFamily="34" charset="0"/>
            </a:endParaRPr>
          </a:p>
        </p:txBody>
      </p:sp>
      <p:sp>
        <p:nvSpPr>
          <p:cNvPr id="4" name="Rectangle 3"/>
          <p:cNvSpPr/>
          <p:nvPr/>
        </p:nvSpPr>
        <p:spPr>
          <a:xfrm>
            <a:off x="683568" y="3789040"/>
            <a:ext cx="6746825" cy="1200329"/>
          </a:xfrm>
          <a:prstGeom prst="rect">
            <a:avLst/>
          </a:prstGeom>
        </p:spPr>
        <p:txBody>
          <a:bodyPr wrap="square">
            <a:spAutoFit/>
          </a:bodyPr>
          <a:lstStyle/>
          <a:p>
            <a:pPr lvl="0"/>
            <a:endParaRPr lang="en-AU" dirty="0">
              <a:solidFill>
                <a:prstClr val="white"/>
              </a:solidFill>
            </a:endParaRPr>
          </a:p>
          <a:p>
            <a:pPr lvl="0"/>
            <a:r>
              <a:rPr lang="en-AU" dirty="0">
                <a:solidFill>
                  <a:prstClr val="white"/>
                </a:solidFill>
              </a:rPr>
              <a:t>I will twitter some useful web </a:t>
            </a:r>
            <a:r>
              <a:rPr lang="en-AU" dirty="0" smtClean="0">
                <a:solidFill>
                  <a:prstClr val="white"/>
                </a:solidFill>
              </a:rPr>
              <a:t>links</a:t>
            </a:r>
            <a:endParaRPr lang="en-AU" dirty="0">
              <a:solidFill>
                <a:prstClr val="white"/>
              </a:solidFill>
            </a:endParaRPr>
          </a:p>
          <a:p>
            <a:pPr lvl="0"/>
            <a:endParaRPr lang="en-AU" dirty="0">
              <a:solidFill>
                <a:prstClr val="white"/>
              </a:solidFill>
            </a:endParaRPr>
          </a:p>
          <a:p>
            <a:pPr lvl="0"/>
            <a:r>
              <a:rPr lang="en-AU" dirty="0">
                <a:solidFill>
                  <a:prstClr val="white"/>
                </a:solidFill>
              </a:rPr>
              <a:t> (twitter – ssplhs)</a:t>
            </a:r>
          </a:p>
        </p:txBody>
      </p:sp>
      <p:pic>
        <p:nvPicPr>
          <p:cNvPr id="5" name="Picture 3"/>
          <p:cNvPicPr>
            <a:picLocks noChangeAspect="1" noChangeArrowheads="1"/>
          </p:cNvPicPr>
          <p:nvPr/>
        </p:nvPicPr>
        <p:blipFill>
          <a:blip r:embed="rId2" cstate="print"/>
          <a:srcRect t="11363" b="11363"/>
          <a:stretch>
            <a:fillRect/>
          </a:stretch>
        </p:blipFill>
        <p:spPr bwMode="auto">
          <a:xfrm>
            <a:off x="4499992" y="1052736"/>
            <a:ext cx="4475162" cy="5562600"/>
          </a:xfrm>
          <a:prstGeom prst="rect">
            <a:avLst/>
          </a:prstGeom>
          <a:ln>
            <a:noFill/>
          </a:ln>
          <a:effectLst>
            <a:softEdge rad="317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AU" b="1" dirty="0" smtClean="0">
                <a:solidFill>
                  <a:schemeClr val="bg2">
                    <a:lumMod val="50000"/>
                  </a:schemeClr>
                </a:solidFill>
              </a:rPr>
              <a:t>Crime</a:t>
            </a:r>
          </a:p>
          <a:p>
            <a:r>
              <a:rPr lang="en-AU" b="1" dirty="0" smtClean="0">
                <a:solidFill>
                  <a:schemeClr val="bg2">
                    <a:lumMod val="50000"/>
                  </a:schemeClr>
                </a:solidFill>
              </a:rPr>
              <a:t>London’s population doubled between 1750 and 1770. This rapidly rising birth-rate meant that suddenly England had a workforce made up of very young people who had no hope for the future. There weren’t enough jobs to go round, and the only way people could survive was to steal.</a:t>
            </a:r>
          </a:p>
          <a:p>
            <a:r>
              <a:rPr lang="en-AU" b="1" dirty="0" smtClean="0">
                <a:solidFill>
                  <a:schemeClr val="bg2">
                    <a:lumMod val="50000"/>
                  </a:schemeClr>
                </a:solidFill>
              </a:rPr>
              <a:t>More and more people were turning to crime, and there seemed to be no way to stop them.</a:t>
            </a:r>
          </a:p>
          <a:p>
            <a:endParaRPr lang="en-AU" b="1" dirty="0" smtClean="0">
              <a:solidFill>
                <a:schemeClr val="bg2">
                  <a:lumMod val="50000"/>
                </a:schemeClr>
              </a:solidFill>
            </a:endParaRPr>
          </a:p>
          <a:p>
            <a:r>
              <a:rPr lang="en-AU" b="1" dirty="0" smtClean="0">
                <a:solidFill>
                  <a:schemeClr val="bg2">
                    <a:lumMod val="50000"/>
                  </a:schemeClr>
                </a:solidFill>
              </a:rPr>
              <a:t>Capital punishment</a:t>
            </a:r>
          </a:p>
          <a:p>
            <a:r>
              <a:rPr lang="en-AU" b="1" dirty="0" smtClean="0">
                <a:solidFill>
                  <a:schemeClr val="bg2">
                    <a:lumMod val="50000"/>
                  </a:schemeClr>
                </a:solidFill>
              </a:rPr>
              <a:t>The government began sentencing criminals to death for almost any offence.</a:t>
            </a:r>
          </a:p>
          <a:p>
            <a:r>
              <a:rPr lang="en-AU" b="1" dirty="0" smtClean="0">
                <a:solidFill>
                  <a:schemeClr val="bg2">
                    <a:lumMod val="50000"/>
                  </a:schemeClr>
                </a:solidFill>
              </a:rPr>
              <a:t>They hoped that capital punishment would frighten people enough to make them think twice before committing a crime. A murderer, a thief, or someone who cut down another person’s shrubbery, could all get the same sentence.</a:t>
            </a:r>
          </a:p>
          <a:p>
            <a:r>
              <a:rPr lang="en-AU" b="1" dirty="0" smtClean="0">
                <a:solidFill>
                  <a:schemeClr val="bg2">
                    <a:lumMod val="50000"/>
                  </a:schemeClr>
                </a:solidFill>
              </a:rPr>
              <a:t>Thousands of people were hanged for crimes that would only get them a fine today.</a:t>
            </a:r>
          </a:p>
          <a:p>
            <a:endParaRPr lang="en-AU" dirty="0"/>
          </a:p>
        </p:txBody>
      </p:sp>
      <p:sp>
        <p:nvSpPr>
          <p:cNvPr id="2" name="Title 1"/>
          <p:cNvSpPr>
            <a:spLocks noGrp="1"/>
          </p:cNvSpPr>
          <p:nvPr>
            <p:ph type="title"/>
          </p:nvPr>
        </p:nvSpPr>
        <p:spPr/>
        <p:txBody>
          <a:bodyPr/>
          <a:lstStyle/>
          <a:p>
            <a:r>
              <a:rPr lang="en-AU" dirty="0" smtClean="0"/>
              <a:t>Overcrowded prisons</a:t>
            </a:r>
            <a:endParaRPr lang="en-A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anim calcmode="lin" valueType="num">
                                      <p:cBhvr>
                                        <p:cTn id="8"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7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3000"/>
                                        <p:tgtEl>
                                          <p:spTgt spid="3">
                                            <p:txEl>
                                              <p:pRg st="1" end="1"/>
                                            </p:txEl>
                                          </p:spTgt>
                                        </p:tgtEl>
                                      </p:cBhvr>
                                    </p:animEffect>
                                    <p:anim calcmode="lin" valueType="num">
                                      <p:cBhvr>
                                        <p:cTn id="16"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27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300" accel="100000" fill="hold">
                                          <p:stCondLst>
                                            <p:cond delay="27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3000"/>
                                        <p:tgtEl>
                                          <p:spTgt spid="3">
                                            <p:txEl>
                                              <p:pRg st="2" end="2"/>
                                            </p:txEl>
                                          </p:spTgt>
                                        </p:tgtEl>
                                      </p:cBhvr>
                                    </p:animEffect>
                                    <p:anim calcmode="lin" valueType="num">
                                      <p:cBhvr>
                                        <p:cTn id="24"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27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300" accel="100000" fill="hold">
                                          <p:stCondLst>
                                            <p:cond delay="27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3000"/>
                                        <p:tgtEl>
                                          <p:spTgt spid="3">
                                            <p:txEl>
                                              <p:pRg st="4" end="4"/>
                                            </p:txEl>
                                          </p:spTgt>
                                        </p:tgtEl>
                                      </p:cBhvr>
                                    </p:animEffect>
                                    <p:anim calcmode="lin" valueType="num">
                                      <p:cBhvr>
                                        <p:cTn id="32"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27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300" accel="100000" fill="hold">
                                          <p:stCondLst>
                                            <p:cond delay="27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3000"/>
                                        <p:tgtEl>
                                          <p:spTgt spid="3">
                                            <p:txEl>
                                              <p:pRg st="5" end="5"/>
                                            </p:txEl>
                                          </p:spTgt>
                                        </p:tgtEl>
                                      </p:cBhvr>
                                    </p:animEffect>
                                    <p:anim calcmode="lin" valueType="num">
                                      <p:cBhvr>
                                        <p:cTn id="40"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27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300" accel="100000" fill="hold">
                                          <p:stCondLst>
                                            <p:cond delay="27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3000"/>
                                        <p:tgtEl>
                                          <p:spTgt spid="3">
                                            <p:txEl>
                                              <p:pRg st="6" end="6"/>
                                            </p:txEl>
                                          </p:spTgt>
                                        </p:tgtEl>
                                      </p:cBhvr>
                                    </p:animEffect>
                                    <p:anim calcmode="lin" valueType="num">
                                      <p:cBhvr>
                                        <p:cTn id="48"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27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0" dur="300" accel="100000" fill="hold">
                                          <p:stCondLst>
                                            <p:cond delay="27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3000"/>
                                        <p:tgtEl>
                                          <p:spTgt spid="3">
                                            <p:txEl>
                                              <p:pRg st="7" end="7"/>
                                            </p:txEl>
                                          </p:spTgt>
                                        </p:tgtEl>
                                      </p:cBhvr>
                                    </p:animEffect>
                                    <p:anim calcmode="lin" valueType="num">
                                      <p:cBhvr>
                                        <p:cTn id="56"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27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8" dur="300" accel="100000" fill="hold">
                                          <p:stCondLst>
                                            <p:cond delay="27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611560" y="368800"/>
            <a:ext cx="7848872"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chemeClr val="bg1">
                    <a:lumMod val="95000"/>
                    <a:lumOff val="5000"/>
                  </a:schemeClr>
                </a:solidFill>
                <a:effectLst/>
                <a:latin typeface="+mj-lt"/>
                <a:ea typeface="Times New Roman" pitchFamily="18" charset="0"/>
                <a:cs typeface="Arial" pitchFamily="34" charset="0"/>
              </a:rPr>
              <a:t>The Industrial Revolution, which began in England, was a period in the late 18th and early 19th centuries when the life of ordinary people was changed dramatically forever. It was a time of numerous inventions, so industry developed so fast that society could barely keep up.</a:t>
            </a:r>
          </a:p>
          <a:p>
            <a:pPr marL="0" marR="0" lvl="0" indent="0" algn="l" defTabSz="914400" rtl="0" eaLnBrk="1" fontAlgn="base" latinLnBrk="0" hangingPunct="1">
              <a:lnSpc>
                <a:spcPct val="100000"/>
              </a:lnSpc>
              <a:spcBef>
                <a:spcPct val="0"/>
              </a:spcBef>
              <a:spcAft>
                <a:spcPct val="0"/>
              </a:spcAft>
              <a:buClrTx/>
              <a:buSzTx/>
              <a:buFontTx/>
              <a:buNone/>
              <a:tabLst/>
            </a:pPr>
            <a:endParaRPr lang="en-AU" sz="2000" b="1" dirty="0">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sz="2000" b="1" i="0" u="none" strike="noStrike" cap="none" normalizeH="0" baseline="0" dirty="0" smtClean="0">
              <a:ln>
                <a:noFill/>
              </a:ln>
              <a:effectLst/>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AU" sz="4400" b="1" dirty="0">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sz="4400" b="1" i="0" u="none" strike="noStrike" cap="none" normalizeH="0" baseline="0" dirty="0" smtClean="0">
              <a:ln>
                <a:noFill/>
              </a:ln>
              <a:effectLst/>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sz="4400" b="1" i="0" u="none" strike="noStrike" cap="none" normalizeH="0" baseline="0" dirty="0" smtClean="0">
              <a:ln>
                <a:noFill/>
              </a:ln>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000" b="1" i="0" u="none" strike="noStrike" cap="none" normalizeH="0" baseline="0" dirty="0" smtClean="0">
                <a:ln>
                  <a:noFill/>
                </a:ln>
                <a:solidFill>
                  <a:schemeClr val="bg1">
                    <a:lumMod val="95000"/>
                    <a:lumOff val="5000"/>
                  </a:schemeClr>
                </a:solidFill>
                <a:effectLst/>
                <a:latin typeface="+mj-lt"/>
                <a:ea typeface="Times New Roman" pitchFamily="18" charset="0"/>
                <a:cs typeface="Arial" pitchFamily="34" charset="0"/>
              </a:rPr>
              <a:t>Before the Industrial Revolution, life for most people in England was a farming and rural lifestyle. Communications and travel were limited. Manufacturing was done by natural means, such as windmills. Life was hard, and people worked hard to pay the rent and put food on the table. Education was not available for ordinary people</a:t>
            </a:r>
            <a:r>
              <a:rPr kumimoji="0" lang="en-AU" sz="2000" b="1" i="0" u="none" strike="noStrike" cap="none" normalizeH="0" baseline="0" dirty="0" smtClean="0">
                <a:ln>
                  <a:noFill/>
                </a:ln>
                <a:effectLst/>
                <a:latin typeface="+mj-lt"/>
                <a:ea typeface="Times New Roman" pitchFamily="18" charset="0"/>
                <a:cs typeface="Arial" pitchFamily="34" charset="0"/>
              </a:rPr>
              <a:t>.</a:t>
            </a:r>
            <a:endParaRPr kumimoji="0" lang="en-AU" sz="6000" b="1" i="0" u="none" strike="noStrike" cap="none" normalizeH="0" baseline="0" dirty="0" smtClean="0">
              <a:ln>
                <a:noFill/>
              </a:ln>
              <a:effectLst/>
              <a:latin typeface="+mj-lt"/>
              <a:cs typeface="Arial" pitchFamily="34" charset="0"/>
            </a:endParaRPr>
          </a:p>
        </p:txBody>
      </p:sp>
      <p:pic>
        <p:nvPicPr>
          <p:cNvPr id="1029" name="Picture 5"/>
          <p:cNvPicPr>
            <a:picLocks noChangeAspect="1" noChangeArrowheads="1"/>
          </p:cNvPicPr>
          <p:nvPr/>
        </p:nvPicPr>
        <p:blipFill>
          <a:blip r:embed="rId2" cstate="print"/>
          <a:srcRect/>
          <a:stretch>
            <a:fillRect/>
          </a:stretch>
        </p:blipFill>
        <p:spPr bwMode="auto">
          <a:xfrm>
            <a:off x="2555776" y="2060848"/>
            <a:ext cx="3683521" cy="2336078"/>
          </a:xfrm>
          <a:prstGeom prst="rect">
            <a:avLst/>
          </a:prstGeom>
          <a:noFill/>
          <a:ln w="9525">
            <a:noFill/>
            <a:miter lim="800000"/>
            <a:headEnd/>
            <a:tailEnd/>
          </a:ln>
        </p:spPr>
      </p:pic>
      <p:sp>
        <p:nvSpPr>
          <p:cNvPr id="7" name="Down Arrow 6"/>
          <p:cNvSpPr/>
          <p:nvPr/>
        </p:nvSpPr>
        <p:spPr>
          <a:xfrm>
            <a:off x="4067944" y="1988840"/>
            <a:ext cx="360040" cy="6480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fade">
                                      <p:cBhvr>
                                        <p:cTn id="7" dur="3000"/>
                                        <p:tgtEl>
                                          <p:spTgt spid="1028">
                                            <p:txEl>
                                              <p:pRg st="0" end="0"/>
                                            </p:txEl>
                                          </p:spTgt>
                                        </p:tgtEl>
                                      </p:cBhvr>
                                    </p:animEffect>
                                    <p:anim calcmode="lin" valueType="num">
                                      <p:cBhvr>
                                        <p:cTn id="8" dur="3000" fill="hold"/>
                                        <p:tgtEl>
                                          <p:spTgt spid="1028">
                                            <p:txEl>
                                              <p:pRg st="0" end="0"/>
                                            </p:txEl>
                                          </p:spTgt>
                                        </p:tgtEl>
                                        <p:attrNameLst>
                                          <p:attrName>ppt_x</p:attrName>
                                        </p:attrNameLst>
                                      </p:cBhvr>
                                      <p:tavLst>
                                        <p:tav tm="0">
                                          <p:val>
                                            <p:strVal val="#ppt_x"/>
                                          </p:val>
                                        </p:tav>
                                        <p:tav tm="100000">
                                          <p:val>
                                            <p:strVal val="#ppt_x"/>
                                          </p:val>
                                        </p:tav>
                                      </p:tavLst>
                                    </p:anim>
                                    <p:anim calcmode="lin" valueType="num">
                                      <p:cBhvr>
                                        <p:cTn id="9" dur="2700" decel="100000" fill="hold"/>
                                        <p:tgtEl>
                                          <p:spTgt spid="1028">
                                            <p:txEl>
                                              <p:pRg st="0" end="0"/>
                                            </p:txEl>
                                          </p:spTgt>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102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28">
                                            <p:txEl>
                                              <p:pRg st="6" end="6"/>
                                            </p:txEl>
                                          </p:spTgt>
                                        </p:tgtEl>
                                        <p:attrNameLst>
                                          <p:attrName>style.visibility</p:attrName>
                                        </p:attrNameLst>
                                      </p:cBhvr>
                                      <p:to>
                                        <p:strVal val="visible"/>
                                      </p:to>
                                    </p:set>
                                    <p:animEffect transition="in" filter="fade">
                                      <p:cBhvr>
                                        <p:cTn id="15" dur="3000"/>
                                        <p:tgtEl>
                                          <p:spTgt spid="1028">
                                            <p:txEl>
                                              <p:pRg st="6" end="6"/>
                                            </p:txEl>
                                          </p:spTgt>
                                        </p:tgtEl>
                                      </p:cBhvr>
                                    </p:animEffect>
                                    <p:anim calcmode="lin" valueType="num">
                                      <p:cBhvr>
                                        <p:cTn id="16" dur="3000" fill="hold"/>
                                        <p:tgtEl>
                                          <p:spTgt spid="1028">
                                            <p:txEl>
                                              <p:pRg st="6" end="6"/>
                                            </p:txEl>
                                          </p:spTgt>
                                        </p:tgtEl>
                                        <p:attrNameLst>
                                          <p:attrName>ppt_x</p:attrName>
                                        </p:attrNameLst>
                                      </p:cBhvr>
                                      <p:tavLst>
                                        <p:tav tm="0">
                                          <p:val>
                                            <p:strVal val="#ppt_x"/>
                                          </p:val>
                                        </p:tav>
                                        <p:tav tm="100000">
                                          <p:val>
                                            <p:strVal val="#ppt_x"/>
                                          </p:val>
                                        </p:tav>
                                      </p:tavLst>
                                    </p:anim>
                                    <p:anim calcmode="lin" valueType="num">
                                      <p:cBhvr>
                                        <p:cTn id="17" dur="2700" decel="100000" fill="hold"/>
                                        <p:tgtEl>
                                          <p:spTgt spid="1028">
                                            <p:txEl>
                                              <p:pRg st="6" end="6"/>
                                            </p:txEl>
                                          </p:spTgt>
                                        </p:tgtEl>
                                        <p:attrNameLst>
                                          <p:attrName>ppt_y</p:attrName>
                                        </p:attrNameLst>
                                      </p:cBhvr>
                                      <p:tavLst>
                                        <p:tav tm="0">
                                          <p:val>
                                            <p:strVal val="#ppt_y+1"/>
                                          </p:val>
                                        </p:tav>
                                        <p:tav tm="100000">
                                          <p:val>
                                            <p:strVal val="#ppt_y-.03"/>
                                          </p:val>
                                        </p:tav>
                                      </p:tavLst>
                                    </p:anim>
                                    <p:anim calcmode="lin" valueType="num">
                                      <p:cBhvr>
                                        <p:cTn id="18" dur="300" accel="100000" fill="hold">
                                          <p:stCondLst>
                                            <p:cond delay="2700"/>
                                          </p:stCondLst>
                                        </p:cTn>
                                        <p:tgtEl>
                                          <p:spTgt spid="1028">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fade">
                                      <p:cBhvr>
                                        <p:cTn id="23" dur="3000"/>
                                        <p:tgtEl>
                                          <p:spTgt spid="10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childTnLst>
                                </p:cTn>
                              </p:par>
                            </p:childTnLst>
                          </p:cTn>
                        </p:par>
                        <p:par>
                          <p:cTn id="29" fill="hold">
                            <p:stCondLst>
                              <p:cond delay="2000"/>
                            </p:stCondLst>
                            <p:childTnLst>
                              <p:par>
                                <p:cTn id="30" presetID="8" presetClass="emph" presetSubtype="0" fill="hold" grpId="1" nodeType="afterEffect">
                                  <p:stCondLst>
                                    <p:cond delay="0"/>
                                  </p:stCondLst>
                                  <p:childTnLst>
                                    <p:animRot by="21600000">
                                      <p:cBhvr>
                                        <p:cTn id="31" dur="1000" fill="hold"/>
                                        <p:tgtEl>
                                          <p:spTgt spid="7"/>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26" presetClass="emph" presetSubtype="0" repeatCount="indefinite" fill="hold" grpId="2" nodeType="clickEffect">
                                  <p:stCondLst>
                                    <p:cond delay="0"/>
                                  </p:stCondLst>
                                  <p:childTnLst>
                                    <p:animEffect transition="out" filter="fade">
                                      <p:cBhvr>
                                        <p:cTn id="35" dur="500" tmFilter="0, 0; .2, .5; .8, .5; 1, 0"/>
                                        <p:tgtEl>
                                          <p:spTgt spid="7"/>
                                        </p:tgtEl>
                                      </p:cBhvr>
                                    </p:animEffect>
                                    <p:animScale>
                                      <p:cBhvr>
                                        <p:cTn id="3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p:bldP spid="7" grpId="0" animBg="1"/>
      <p:bldP spid="7" grpId="1" animBg="1"/>
      <p:bldP spid="7"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sz="2400" b="1" dirty="0" smtClean="0">
                <a:solidFill>
                  <a:schemeClr val="bg2">
                    <a:lumMod val="50000"/>
                  </a:schemeClr>
                </a:solidFill>
              </a:rPr>
              <a:t>Warship gaols</a:t>
            </a:r>
          </a:p>
          <a:p>
            <a:r>
              <a:rPr lang="en-AU" sz="2400" b="1" dirty="0" smtClean="0">
                <a:solidFill>
                  <a:schemeClr val="bg2">
                    <a:lumMod val="50000"/>
                  </a:schemeClr>
                </a:solidFill>
              </a:rPr>
              <a:t>The prison hulks were a temporary measure that lasted for 80 years. To ease overcrowding in the gaols, the authorities also decided to imprison convicts in the hulks of old warships moored on the Thames. Many prisoners served their entire sentence on the hulks. Others were housed there until a space could be found on a transport ship to Australia. </a:t>
            </a:r>
          </a:p>
          <a:p>
            <a:endParaRPr lang="en-AU" dirty="0"/>
          </a:p>
        </p:txBody>
      </p:sp>
      <p:sp>
        <p:nvSpPr>
          <p:cNvPr id="2" name="Title 1"/>
          <p:cNvSpPr>
            <a:spLocks noGrp="1"/>
          </p:cNvSpPr>
          <p:nvPr>
            <p:ph type="title"/>
          </p:nvPr>
        </p:nvSpPr>
        <p:spPr/>
        <p:txBody>
          <a:bodyPr/>
          <a:lstStyle/>
          <a:p>
            <a:r>
              <a:rPr lang="en-AU" dirty="0" smtClean="0"/>
              <a:t>Hulks on the river</a:t>
            </a:r>
            <a:endParaRPr lang="en-A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anim calcmode="lin" valueType="num">
                                      <p:cBhvr>
                                        <p:cTn id="8"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7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3000"/>
                                        <p:tgtEl>
                                          <p:spTgt spid="3">
                                            <p:txEl>
                                              <p:pRg st="1" end="1"/>
                                            </p:txEl>
                                          </p:spTgt>
                                        </p:tgtEl>
                                      </p:cBhvr>
                                    </p:animEffect>
                                    <p:anim calcmode="lin" valueType="num">
                                      <p:cBhvr>
                                        <p:cTn id="16"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27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300" accel="100000" fill="hold">
                                          <p:stCondLst>
                                            <p:cond delay="27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4" name="Text Placeholder 3"/>
          <p:cNvSpPr>
            <a:spLocks noGrp="1"/>
          </p:cNvSpPr>
          <p:nvPr>
            <p:ph type="body" sz="half" idx="2"/>
          </p:nvPr>
        </p:nvSpPr>
        <p:spPr/>
        <p:txBody>
          <a:bodyPr/>
          <a:lstStyle/>
          <a:p>
            <a:endParaRPr lang="en-AU"/>
          </a:p>
        </p:txBody>
      </p:sp>
      <p:pic>
        <p:nvPicPr>
          <p:cNvPr id="266242" name="Picture 2"/>
          <p:cNvPicPr>
            <a:picLocks noGrp="1" noChangeAspect="1" noChangeArrowheads="1"/>
          </p:cNvPicPr>
          <p:nvPr>
            <p:ph type="pic" idx="1"/>
          </p:nvPr>
        </p:nvPicPr>
        <p:blipFill>
          <a:blip r:embed="rId2" cstate="print"/>
          <a:srcRect l="5765" r="5765"/>
          <a:stretch>
            <a:fillRect/>
          </a:stretch>
        </p:blipFill>
        <p:spPr bwMode="auto">
          <a:xfrm>
            <a:off x="1115616" y="476672"/>
            <a:ext cx="6563072" cy="6064611"/>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42"/>
                                        </p:tgtEl>
                                        <p:attrNameLst>
                                          <p:attrName>style.visibility</p:attrName>
                                        </p:attrNameLst>
                                      </p:cBhvr>
                                      <p:to>
                                        <p:strVal val="visible"/>
                                      </p:to>
                                    </p:set>
                                    <p:animEffect transition="in" filter="fade">
                                      <p:cBhvr>
                                        <p:cTn id="7" dur="2000"/>
                                        <p:tgtEl>
                                          <p:spTgt spid="266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6" name="Picture 2" descr="View full size image"/>
          <p:cNvPicPr>
            <a:picLocks noChangeAspect="1" noChangeArrowheads="1"/>
          </p:cNvPicPr>
          <p:nvPr/>
        </p:nvPicPr>
        <p:blipFill>
          <a:blip r:embed="rId2" cstate="print"/>
          <a:srcRect/>
          <a:stretch>
            <a:fillRect/>
          </a:stretch>
        </p:blipFill>
        <p:spPr bwMode="auto">
          <a:xfrm>
            <a:off x="0" y="0"/>
            <a:ext cx="266700" cy="152400"/>
          </a:xfrm>
          <a:prstGeom prst="rect">
            <a:avLst/>
          </a:prstGeom>
          <a:noFill/>
        </p:spPr>
      </p:pic>
      <p:pic>
        <p:nvPicPr>
          <p:cNvPr id="267268" name="Picture 4" descr="View full size image"/>
          <p:cNvPicPr>
            <a:picLocks noChangeAspect="1" noChangeArrowheads="1"/>
          </p:cNvPicPr>
          <p:nvPr/>
        </p:nvPicPr>
        <p:blipFill>
          <a:blip r:embed="rId2" cstate="print"/>
          <a:srcRect/>
          <a:stretch>
            <a:fillRect/>
          </a:stretch>
        </p:blipFill>
        <p:spPr bwMode="auto">
          <a:xfrm>
            <a:off x="0" y="0"/>
            <a:ext cx="266700" cy="152400"/>
          </a:xfrm>
          <a:prstGeom prst="rect">
            <a:avLst/>
          </a:prstGeom>
          <a:noFill/>
        </p:spPr>
      </p:pic>
      <p:graphicFrame>
        <p:nvGraphicFramePr>
          <p:cNvPr id="21" name="Table 20"/>
          <p:cNvGraphicFramePr>
            <a:graphicFrameLocks noGrp="1"/>
          </p:cNvGraphicFramePr>
          <p:nvPr/>
        </p:nvGraphicFramePr>
        <p:xfrm>
          <a:off x="4238625" y="3335655"/>
          <a:ext cx="666750" cy="186690"/>
        </p:xfrm>
        <a:graphic>
          <a:graphicData uri="http://schemas.openxmlformats.org/drawingml/2006/table">
            <a:tbl>
              <a:tblPr/>
              <a:tblGrid>
                <a:gridCol w="666750"/>
              </a:tblGrid>
              <a:tr h="0">
                <a:tc>
                  <a:txBody>
                    <a:bodyPr/>
                    <a:lstStyle/>
                    <a:p>
                      <a:endParaRPr lang="en-AU" sz="1100">
                        <a:latin typeface="Calibri"/>
                      </a:endParaRPr>
                    </a:p>
                  </a:txBody>
                  <a:tcPr marL="9525" marR="9525" marT="9525" marB="9525" anchor="ctr">
                    <a:lnL>
                      <a:noFill/>
                    </a:lnL>
                    <a:lnR>
                      <a:noFill/>
                    </a:lnR>
                    <a:lnT>
                      <a:noFill/>
                    </a:lnT>
                    <a:lnB>
                      <a:noFill/>
                    </a:lnB>
                  </a:tcPr>
                </a:tc>
              </a:tr>
            </a:tbl>
          </a:graphicData>
        </a:graphic>
      </p:graphicFrame>
      <p:graphicFrame>
        <p:nvGraphicFramePr>
          <p:cNvPr id="22" name="Table 21"/>
          <p:cNvGraphicFramePr>
            <a:graphicFrameLocks noGrp="1"/>
          </p:cNvGraphicFramePr>
          <p:nvPr/>
        </p:nvGraphicFramePr>
        <p:xfrm>
          <a:off x="4238625" y="3242310"/>
          <a:ext cx="666750" cy="373380"/>
        </p:xfrm>
        <a:graphic>
          <a:graphicData uri="http://schemas.openxmlformats.org/drawingml/2006/table">
            <a:tbl>
              <a:tblPr/>
              <a:tblGrid>
                <a:gridCol w="666750"/>
              </a:tblGrid>
              <a:tr h="0">
                <a:tc>
                  <a:txBody>
                    <a:bodyPr/>
                    <a:lstStyle/>
                    <a:p>
                      <a:endParaRPr lang="en-AU" sz="1100">
                        <a:latin typeface="Calibri"/>
                      </a:endParaRPr>
                    </a:p>
                  </a:txBody>
                  <a:tcPr marL="9525" marR="9525" marT="9525" marB="9525" anchor="ctr">
                    <a:lnL>
                      <a:noFill/>
                    </a:lnL>
                    <a:lnR>
                      <a:noFill/>
                    </a:lnR>
                    <a:lnT>
                      <a:noFill/>
                    </a:lnT>
                    <a:lnB>
                      <a:noFill/>
                    </a:lnB>
                  </a:tcPr>
                </a:tc>
              </a:tr>
              <a:tr h="0">
                <a:tc>
                  <a:txBody>
                    <a:bodyPr/>
                    <a:lstStyle/>
                    <a:p>
                      <a:endParaRPr lang="en-AU" sz="1100" dirty="0">
                        <a:latin typeface="Calibri"/>
                      </a:endParaRPr>
                    </a:p>
                  </a:txBody>
                  <a:tcPr marL="9525" marR="9525" marT="9525" marB="9525" anchor="ctr">
                    <a:lnL>
                      <a:noFill/>
                    </a:lnL>
                    <a:lnR>
                      <a:noFill/>
                    </a:lnR>
                    <a:lnT>
                      <a:noFill/>
                    </a:lnT>
                    <a:lnB>
                      <a:noFill/>
                    </a:lnB>
                  </a:tcPr>
                </a:tc>
              </a:tr>
            </a:tbl>
          </a:graphicData>
        </a:graphic>
      </p:graphicFrame>
      <p:sp>
        <p:nvSpPr>
          <p:cNvPr id="267278" name="Rectangle 14"/>
          <p:cNvSpPr>
            <a:spLocks noChangeArrowheads="1"/>
          </p:cNvSpPr>
          <p:nvPr/>
        </p:nvSpPr>
        <p:spPr bwMode="auto">
          <a:xfrm>
            <a:off x="611560" y="502514"/>
            <a:ext cx="7560840" cy="57246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b="1" i="0" u="none" strike="noStrike" cap="none" normalizeH="0" baseline="0" dirty="0" smtClean="0">
                <a:ln>
                  <a:noFill/>
                </a:ln>
                <a:solidFill>
                  <a:schemeClr val="bg2">
                    <a:lumMod val="50000"/>
                  </a:schemeClr>
                </a:solidFill>
                <a:effectLst/>
                <a:latin typeface="Calibri" pitchFamily="34" charset="0"/>
                <a:ea typeface="Times New Roman" pitchFamily="18" charset="0"/>
                <a:cs typeface="Times New Roman" pitchFamily="18" charset="0"/>
              </a:rPr>
              <a:t>Conditions on board the floating gaols were appalling. The standards of hygiene were so poor that disease spread quickly. The sick were given little medical attention and were not separated from the healthy.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b="1"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b="1" i="0" u="none" strike="noStrike" cap="none" normalizeH="0" baseline="0" dirty="0" smtClean="0">
                <a:ln>
                  <a:noFill/>
                </a:ln>
                <a:solidFill>
                  <a:schemeClr val="bg2">
                    <a:lumMod val="50000"/>
                  </a:schemeClr>
                </a:solidFill>
                <a:effectLst/>
                <a:latin typeface="Calibri" pitchFamily="34" charset="0"/>
                <a:ea typeface="Times New Roman" pitchFamily="18" charset="0"/>
                <a:cs typeface="Times New Roman" pitchFamily="18" charset="0"/>
              </a:rPr>
              <a:t>Two months after the first convicts had been placed on board the hulks, an epidemic of gaol fever (a form of typhus spread by vermin) spread among them. It persisted on and off for more than three years.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b="1"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b="1" i="0" u="none" strike="noStrike" cap="none" normalizeH="0" baseline="0" dirty="0" smtClean="0">
                <a:ln>
                  <a:noFill/>
                </a:ln>
                <a:solidFill>
                  <a:schemeClr val="bg2">
                    <a:lumMod val="50000"/>
                  </a:schemeClr>
                </a:solidFill>
                <a:effectLst/>
                <a:latin typeface="Calibri" pitchFamily="34" charset="0"/>
                <a:ea typeface="Times New Roman" pitchFamily="18" charset="0"/>
                <a:cs typeface="Times New Roman" pitchFamily="18" charset="0"/>
              </a:rPr>
              <a:t>Dysentery, caused by drinking brackish water, was also widespread. At first, patients, whatever their state of health, lay on the bare floor.</a:t>
            </a:r>
            <a:endParaRPr kumimoji="0" lang="en-AU" b="1"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b="1" i="0" u="none" strike="noStrike" cap="none" normalizeH="0" baseline="0" dirty="0" smtClean="0">
                <a:ln>
                  <a:noFill/>
                </a:ln>
                <a:solidFill>
                  <a:schemeClr val="bg2">
                    <a:lumMod val="50000"/>
                  </a:schemeClr>
                </a:solidFill>
                <a:effectLst/>
                <a:latin typeface="Calibri" pitchFamily="34" charset="0"/>
                <a:ea typeface="Times New Roman" pitchFamily="18" charset="0"/>
                <a:cs typeface="Times New Roman" pitchFamily="18" charset="0"/>
              </a:rPr>
              <a:t>Later they were given straw mattresses and their irons were removed. </a:t>
            </a:r>
            <a:endParaRPr kumimoji="0" lang="en-AU" b="1"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b="1" i="0" u="none" strike="noStrike" cap="none" normalizeH="0" baseline="0" dirty="0" smtClean="0">
                <a:ln>
                  <a:noFill/>
                </a:ln>
                <a:solidFill>
                  <a:schemeClr val="bg2">
                    <a:lumMod val="50000"/>
                  </a:schemeClr>
                </a:solidFill>
                <a:effectLst/>
                <a:latin typeface="Calibri" pitchFamily="34" charset="0"/>
                <a:ea typeface="Times New Roman" pitchFamily="18" charset="0"/>
                <a:cs typeface="Times New Roman" pitchFamily="18" charset="0"/>
              </a:rPr>
              <a:t> </a:t>
            </a:r>
            <a:endParaRPr kumimoji="0" lang="en-AU" b="1"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bg2">
                    <a:lumMod val="50000"/>
                  </a:schemeClr>
                </a:solidFill>
                <a:effectLst/>
                <a:latin typeface="Calibri" pitchFamily="34" charset="0"/>
                <a:ea typeface="Times New Roman" pitchFamily="18" charset="0"/>
                <a:cs typeface="Times New Roman" pitchFamily="18" charset="0"/>
              </a:rPr>
              <a:t>Death and disease</a:t>
            </a:r>
            <a:endParaRPr kumimoji="0" lang="en-AU" sz="2400" b="1"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b="1" i="0" u="none" strike="noStrike" cap="none" normalizeH="0" baseline="0" dirty="0" smtClean="0">
                <a:ln>
                  <a:noFill/>
                </a:ln>
                <a:solidFill>
                  <a:schemeClr val="bg2">
                    <a:lumMod val="50000"/>
                  </a:schemeClr>
                </a:solidFill>
                <a:effectLst/>
                <a:latin typeface="Calibri" pitchFamily="34" charset="0"/>
                <a:ea typeface="Times New Roman" pitchFamily="18" charset="0"/>
                <a:cs typeface="Times New Roman" pitchFamily="18" charset="0"/>
              </a:rPr>
              <a:t>Mortality rates of around 30% were quite common. Between 1776 and 1795, nearly 2000 out of almost 6000 convicts serving their sentence on board the hulks died. </a:t>
            </a:r>
            <a:endParaRPr kumimoji="0" lang="en-AU" b="1" i="0" u="none" strike="noStrike" cap="none" normalizeH="0" baseline="0" dirty="0" smtClean="0">
              <a:ln>
                <a:noFill/>
              </a:ln>
              <a:solidFill>
                <a:schemeClr val="bg2">
                  <a:lumMod val="50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b="1" i="0" u="none" strike="noStrike" cap="none" normalizeH="0" baseline="0" dirty="0" smtClean="0">
                <a:ln>
                  <a:noFill/>
                </a:ln>
                <a:solidFill>
                  <a:schemeClr val="bg2">
                    <a:lumMod val="50000"/>
                  </a:schemeClr>
                </a:solidFill>
                <a:effectLst/>
                <a:latin typeface="Arial" pitchFamily="34" charset="0"/>
                <a:ea typeface="Times New Roman" pitchFamily="18" charset="0"/>
                <a:cs typeface="Arial" pitchFamily="34" charset="0"/>
              </a:rPr>
              <a:t>Many of the convicts sent to New South Wales in the early years were already disease ridden when they left the hulks. As a result, there were serious typhoid and cholera epidemics on many of the vessels heading for Australia</a:t>
            </a:r>
            <a:r>
              <a:rPr kumimoji="0" lang="en-AU" b="1" i="0" u="none" strike="noStrike" cap="none" normalizeH="0" baseline="0" dirty="0" smtClean="0">
                <a:ln>
                  <a:noFill/>
                </a:ln>
                <a:solidFill>
                  <a:schemeClr val="bg2">
                    <a:lumMod val="50000"/>
                  </a:schemeClr>
                </a:solidFill>
                <a:effectLst/>
                <a:latin typeface="Arial" pitchFamily="34" charset="0"/>
                <a:cs typeface="Arial" pitchFamily="34"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67278">
                                            <p:txEl>
                                              <p:pRg st="0" end="0"/>
                                            </p:txEl>
                                          </p:spTgt>
                                        </p:tgtEl>
                                        <p:attrNameLst>
                                          <p:attrName>style.visibility</p:attrName>
                                        </p:attrNameLst>
                                      </p:cBhvr>
                                      <p:to>
                                        <p:strVal val="visible"/>
                                      </p:to>
                                    </p:set>
                                    <p:animEffect transition="in" filter="fade">
                                      <p:cBhvr>
                                        <p:cTn id="7" dur="3000"/>
                                        <p:tgtEl>
                                          <p:spTgt spid="267278">
                                            <p:txEl>
                                              <p:pRg st="0" end="0"/>
                                            </p:txEl>
                                          </p:spTgt>
                                        </p:tgtEl>
                                      </p:cBhvr>
                                    </p:animEffect>
                                    <p:anim calcmode="lin" valueType="num">
                                      <p:cBhvr>
                                        <p:cTn id="8" dur="3000" fill="hold"/>
                                        <p:tgtEl>
                                          <p:spTgt spid="267278">
                                            <p:txEl>
                                              <p:pRg st="0" end="0"/>
                                            </p:txEl>
                                          </p:spTgt>
                                        </p:tgtEl>
                                        <p:attrNameLst>
                                          <p:attrName>ppt_x</p:attrName>
                                        </p:attrNameLst>
                                      </p:cBhvr>
                                      <p:tavLst>
                                        <p:tav tm="0">
                                          <p:val>
                                            <p:strVal val="#ppt_x"/>
                                          </p:val>
                                        </p:tav>
                                        <p:tav tm="100000">
                                          <p:val>
                                            <p:strVal val="#ppt_x"/>
                                          </p:val>
                                        </p:tav>
                                      </p:tavLst>
                                    </p:anim>
                                    <p:anim calcmode="lin" valueType="num">
                                      <p:cBhvr>
                                        <p:cTn id="9" dur="2700" decel="100000" fill="hold"/>
                                        <p:tgtEl>
                                          <p:spTgt spid="267278">
                                            <p:txEl>
                                              <p:pRg st="0" end="0"/>
                                            </p:txEl>
                                          </p:spTgt>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26727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67278">
                                            <p:txEl>
                                              <p:pRg st="2" end="2"/>
                                            </p:txEl>
                                          </p:spTgt>
                                        </p:tgtEl>
                                        <p:attrNameLst>
                                          <p:attrName>style.visibility</p:attrName>
                                        </p:attrNameLst>
                                      </p:cBhvr>
                                      <p:to>
                                        <p:strVal val="visible"/>
                                      </p:to>
                                    </p:set>
                                    <p:animEffect transition="in" filter="fade">
                                      <p:cBhvr>
                                        <p:cTn id="15" dur="3000"/>
                                        <p:tgtEl>
                                          <p:spTgt spid="267278">
                                            <p:txEl>
                                              <p:pRg st="2" end="2"/>
                                            </p:txEl>
                                          </p:spTgt>
                                        </p:tgtEl>
                                      </p:cBhvr>
                                    </p:animEffect>
                                    <p:anim calcmode="lin" valueType="num">
                                      <p:cBhvr>
                                        <p:cTn id="16" dur="3000" fill="hold"/>
                                        <p:tgtEl>
                                          <p:spTgt spid="267278">
                                            <p:txEl>
                                              <p:pRg st="2" end="2"/>
                                            </p:txEl>
                                          </p:spTgt>
                                        </p:tgtEl>
                                        <p:attrNameLst>
                                          <p:attrName>ppt_x</p:attrName>
                                        </p:attrNameLst>
                                      </p:cBhvr>
                                      <p:tavLst>
                                        <p:tav tm="0">
                                          <p:val>
                                            <p:strVal val="#ppt_x"/>
                                          </p:val>
                                        </p:tav>
                                        <p:tav tm="100000">
                                          <p:val>
                                            <p:strVal val="#ppt_x"/>
                                          </p:val>
                                        </p:tav>
                                      </p:tavLst>
                                    </p:anim>
                                    <p:anim calcmode="lin" valueType="num">
                                      <p:cBhvr>
                                        <p:cTn id="17" dur="2700" decel="100000" fill="hold"/>
                                        <p:tgtEl>
                                          <p:spTgt spid="267278">
                                            <p:txEl>
                                              <p:pRg st="2" end="2"/>
                                            </p:txEl>
                                          </p:spTgt>
                                        </p:tgtEl>
                                        <p:attrNameLst>
                                          <p:attrName>ppt_y</p:attrName>
                                        </p:attrNameLst>
                                      </p:cBhvr>
                                      <p:tavLst>
                                        <p:tav tm="0">
                                          <p:val>
                                            <p:strVal val="#ppt_y+1"/>
                                          </p:val>
                                        </p:tav>
                                        <p:tav tm="100000">
                                          <p:val>
                                            <p:strVal val="#ppt_y-.03"/>
                                          </p:val>
                                        </p:tav>
                                      </p:tavLst>
                                    </p:anim>
                                    <p:anim calcmode="lin" valueType="num">
                                      <p:cBhvr>
                                        <p:cTn id="18" dur="300" accel="100000" fill="hold">
                                          <p:stCondLst>
                                            <p:cond delay="2700"/>
                                          </p:stCondLst>
                                        </p:cTn>
                                        <p:tgtEl>
                                          <p:spTgt spid="26727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67278">
                                            <p:txEl>
                                              <p:pRg st="4" end="4"/>
                                            </p:txEl>
                                          </p:spTgt>
                                        </p:tgtEl>
                                        <p:attrNameLst>
                                          <p:attrName>style.visibility</p:attrName>
                                        </p:attrNameLst>
                                      </p:cBhvr>
                                      <p:to>
                                        <p:strVal val="visible"/>
                                      </p:to>
                                    </p:set>
                                    <p:animEffect transition="in" filter="fade">
                                      <p:cBhvr>
                                        <p:cTn id="23" dur="3000"/>
                                        <p:tgtEl>
                                          <p:spTgt spid="267278">
                                            <p:txEl>
                                              <p:pRg st="4" end="4"/>
                                            </p:txEl>
                                          </p:spTgt>
                                        </p:tgtEl>
                                      </p:cBhvr>
                                    </p:animEffect>
                                    <p:anim calcmode="lin" valueType="num">
                                      <p:cBhvr>
                                        <p:cTn id="24" dur="3000" fill="hold"/>
                                        <p:tgtEl>
                                          <p:spTgt spid="267278">
                                            <p:txEl>
                                              <p:pRg st="4" end="4"/>
                                            </p:txEl>
                                          </p:spTgt>
                                        </p:tgtEl>
                                        <p:attrNameLst>
                                          <p:attrName>ppt_x</p:attrName>
                                        </p:attrNameLst>
                                      </p:cBhvr>
                                      <p:tavLst>
                                        <p:tav tm="0">
                                          <p:val>
                                            <p:strVal val="#ppt_x"/>
                                          </p:val>
                                        </p:tav>
                                        <p:tav tm="100000">
                                          <p:val>
                                            <p:strVal val="#ppt_x"/>
                                          </p:val>
                                        </p:tav>
                                      </p:tavLst>
                                    </p:anim>
                                    <p:anim calcmode="lin" valueType="num">
                                      <p:cBhvr>
                                        <p:cTn id="25" dur="2700" decel="100000" fill="hold"/>
                                        <p:tgtEl>
                                          <p:spTgt spid="267278">
                                            <p:txEl>
                                              <p:pRg st="4" end="4"/>
                                            </p:txEl>
                                          </p:spTgt>
                                        </p:tgtEl>
                                        <p:attrNameLst>
                                          <p:attrName>ppt_y</p:attrName>
                                        </p:attrNameLst>
                                      </p:cBhvr>
                                      <p:tavLst>
                                        <p:tav tm="0">
                                          <p:val>
                                            <p:strVal val="#ppt_y+1"/>
                                          </p:val>
                                        </p:tav>
                                        <p:tav tm="100000">
                                          <p:val>
                                            <p:strVal val="#ppt_y-.03"/>
                                          </p:val>
                                        </p:tav>
                                      </p:tavLst>
                                    </p:anim>
                                    <p:anim calcmode="lin" valueType="num">
                                      <p:cBhvr>
                                        <p:cTn id="26" dur="300" accel="100000" fill="hold">
                                          <p:stCondLst>
                                            <p:cond delay="2700"/>
                                          </p:stCondLst>
                                        </p:cTn>
                                        <p:tgtEl>
                                          <p:spTgt spid="26727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67278">
                                            <p:txEl>
                                              <p:pRg st="5" end="5"/>
                                            </p:txEl>
                                          </p:spTgt>
                                        </p:tgtEl>
                                        <p:attrNameLst>
                                          <p:attrName>style.visibility</p:attrName>
                                        </p:attrNameLst>
                                      </p:cBhvr>
                                      <p:to>
                                        <p:strVal val="visible"/>
                                      </p:to>
                                    </p:set>
                                    <p:animEffect transition="in" filter="fade">
                                      <p:cBhvr>
                                        <p:cTn id="31" dur="3000"/>
                                        <p:tgtEl>
                                          <p:spTgt spid="267278">
                                            <p:txEl>
                                              <p:pRg st="5" end="5"/>
                                            </p:txEl>
                                          </p:spTgt>
                                        </p:tgtEl>
                                      </p:cBhvr>
                                    </p:animEffect>
                                    <p:anim calcmode="lin" valueType="num">
                                      <p:cBhvr>
                                        <p:cTn id="32" dur="3000" fill="hold"/>
                                        <p:tgtEl>
                                          <p:spTgt spid="267278">
                                            <p:txEl>
                                              <p:pRg st="5" end="5"/>
                                            </p:txEl>
                                          </p:spTgt>
                                        </p:tgtEl>
                                        <p:attrNameLst>
                                          <p:attrName>ppt_x</p:attrName>
                                        </p:attrNameLst>
                                      </p:cBhvr>
                                      <p:tavLst>
                                        <p:tav tm="0">
                                          <p:val>
                                            <p:strVal val="#ppt_x"/>
                                          </p:val>
                                        </p:tav>
                                        <p:tav tm="100000">
                                          <p:val>
                                            <p:strVal val="#ppt_x"/>
                                          </p:val>
                                        </p:tav>
                                      </p:tavLst>
                                    </p:anim>
                                    <p:anim calcmode="lin" valueType="num">
                                      <p:cBhvr>
                                        <p:cTn id="33" dur="2700" decel="100000" fill="hold"/>
                                        <p:tgtEl>
                                          <p:spTgt spid="267278">
                                            <p:txEl>
                                              <p:pRg st="5" end="5"/>
                                            </p:txEl>
                                          </p:spTgt>
                                        </p:tgtEl>
                                        <p:attrNameLst>
                                          <p:attrName>ppt_y</p:attrName>
                                        </p:attrNameLst>
                                      </p:cBhvr>
                                      <p:tavLst>
                                        <p:tav tm="0">
                                          <p:val>
                                            <p:strVal val="#ppt_y+1"/>
                                          </p:val>
                                        </p:tav>
                                        <p:tav tm="100000">
                                          <p:val>
                                            <p:strVal val="#ppt_y-.03"/>
                                          </p:val>
                                        </p:tav>
                                      </p:tavLst>
                                    </p:anim>
                                    <p:anim calcmode="lin" valueType="num">
                                      <p:cBhvr>
                                        <p:cTn id="34" dur="300" accel="100000" fill="hold">
                                          <p:stCondLst>
                                            <p:cond delay="2700"/>
                                          </p:stCondLst>
                                        </p:cTn>
                                        <p:tgtEl>
                                          <p:spTgt spid="267278">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67278">
                                            <p:txEl>
                                              <p:pRg st="6" end="6"/>
                                            </p:txEl>
                                          </p:spTgt>
                                        </p:tgtEl>
                                        <p:attrNameLst>
                                          <p:attrName>style.visibility</p:attrName>
                                        </p:attrNameLst>
                                      </p:cBhvr>
                                      <p:to>
                                        <p:strVal val="visible"/>
                                      </p:to>
                                    </p:set>
                                    <p:animEffect transition="in" filter="fade">
                                      <p:cBhvr>
                                        <p:cTn id="39" dur="3000"/>
                                        <p:tgtEl>
                                          <p:spTgt spid="267278">
                                            <p:txEl>
                                              <p:pRg st="6" end="6"/>
                                            </p:txEl>
                                          </p:spTgt>
                                        </p:tgtEl>
                                      </p:cBhvr>
                                    </p:animEffect>
                                    <p:anim calcmode="lin" valueType="num">
                                      <p:cBhvr>
                                        <p:cTn id="40" dur="3000" fill="hold"/>
                                        <p:tgtEl>
                                          <p:spTgt spid="267278">
                                            <p:txEl>
                                              <p:pRg st="6" end="6"/>
                                            </p:txEl>
                                          </p:spTgt>
                                        </p:tgtEl>
                                        <p:attrNameLst>
                                          <p:attrName>ppt_x</p:attrName>
                                        </p:attrNameLst>
                                      </p:cBhvr>
                                      <p:tavLst>
                                        <p:tav tm="0">
                                          <p:val>
                                            <p:strVal val="#ppt_x"/>
                                          </p:val>
                                        </p:tav>
                                        <p:tav tm="100000">
                                          <p:val>
                                            <p:strVal val="#ppt_x"/>
                                          </p:val>
                                        </p:tav>
                                      </p:tavLst>
                                    </p:anim>
                                    <p:anim calcmode="lin" valueType="num">
                                      <p:cBhvr>
                                        <p:cTn id="41" dur="2700" decel="100000" fill="hold"/>
                                        <p:tgtEl>
                                          <p:spTgt spid="267278">
                                            <p:txEl>
                                              <p:pRg st="6" end="6"/>
                                            </p:txEl>
                                          </p:spTgt>
                                        </p:tgtEl>
                                        <p:attrNameLst>
                                          <p:attrName>ppt_y</p:attrName>
                                        </p:attrNameLst>
                                      </p:cBhvr>
                                      <p:tavLst>
                                        <p:tav tm="0">
                                          <p:val>
                                            <p:strVal val="#ppt_y+1"/>
                                          </p:val>
                                        </p:tav>
                                        <p:tav tm="100000">
                                          <p:val>
                                            <p:strVal val="#ppt_y-.03"/>
                                          </p:val>
                                        </p:tav>
                                      </p:tavLst>
                                    </p:anim>
                                    <p:anim calcmode="lin" valueType="num">
                                      <p:cBhvr>
                                        <p:cTn id="42" dur="300" accel="100000" fill="hold">
                                          <p:stCondLst>
                                            <p:cond delay="2700"/>
                                          </p:stCondLst>
                                        </p:cTn>
                                        <p:tgtEl>
                                          <p:spTgt spid="267278">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67278">
                                            <p:txEl>
                                              <p:pRg st="7" end="7"/>
                                            </p:txEl>
                                          </p:spTgt>
                                        </p:tgtEl>
                                        <p:attrNameLst>
                                          <p:attrName>style.visibility</p:attrName>
                                        </p:attrNameLst>
                                      </p:cBhvr>
                                      <p:to>
                                        <p:strVal val="visible"/>
                                      </p:to>
                                    </p:set>
                                    <p:animEffect transition="in" filter="fade">
                                      <p:cBhvr>
                                        <p:cTn id="47" dur="3000"/>
                                        <p:tgtEl>
                                          <p:spTgt spid="267278">
                                            <p:txEl>
                                              <p:pRg st="7" end="7"/>
                                            </p:txEl>
                                          </p:spTgt>
                                        </p:tgtEl>
                                      </p:cBhvr>
                                    </p:animEffect>
                                    <p:anim calcmode="lin" valueType="num">
                                      <p:cBhvr>
                                        <p:cTn id="48" dur="3000" fill="hold"/>
                                        <p:tgtEl>
                                          <p:spTgt spid="267278">
                                            <p:txEl>
                                              <p:pRg st="7" end="7"/>
                                            </p:txEl>
                                          </p:spTgt>
                                        </p:tgtEl>
                                        <p:attrNameLst>
                                          <p:attrName>ppt_x</p:attrName>
                                        </p:attrNameLst>
                                      </p:cBhvr>
                                      <p:tavLst>
                                        <p:tav tm="0">
                                          <p:val>
                                            <p:strVal val="#ppt_x"/>
                                          </p:val>
                                        </p:tav>
                                        <p:tav tm="100000">
                                          <p:val>
                                            <p:strVal val="#ppt_x"/>
                                          </p:val>
                                        </p:tav>
                                      </p:tavLst>
                                    </p:anim>
                                    <p:anim calcmode="lin" valueType="num">
                                      <p:cBhvr>
                                        <p:cTn id="49" dur="2700" decel="100000" fill="hold"/>
                                        <p:tgtEl>
                                          <p:spTgt spid="267278">
                                            <p:txEl>
                                              <p:pRg st="7" end="7"/>
                                            </p:txEl>
                                          </p:spTgt>
                                        </p:tgtEl>
                                        <p:attrNameLst>
                                          <p:attrName>ppt_y</p:attrName>
                                        </p:attrNameLst>
                                      </p:cBhvr>
                                      <p:tavLst>
                                        <p:tav tm="0">
                                          <p:val>
                                            <p:strVal val="#ppt_y+1"/>
                                          </p:val>
                                        </p:tav>
                                        <p:tav tm="100000">
                                          <p:val>
                                            <p:strVal val="#ppt_y-.03"/>
                                          </p:val>
                                        </p:tav>
                                      </p:tavLst>
                                    </p:anim>
                                    <p:anim calcmode="lin" valueType="num">
                                      <p:cBhvr>
                                        <p:cTn id="50" dur="300" accel="100000" fill="hold">
                                          <p:stCondLst>
                                            <p:cond delay="2700"/>
                                          </p:stCondLst>
                                        </p:cTn>
                                        <p:tgtEl>
                                          <p:spTgt spid="267278">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67278">
                                            <p:txEl>
                                              <p:pRg st="8" end="8"/>
                                            </p:txEl>
                                          </p:spTgt>
                                        </p:tgtEl>
                                        <p:attrNameLst>
                                          <p:attrName>style.visibility</p:attrName>
                                        </p:attrNameLst>
                                      </p:cBhvr>
                                      <p:to>
                                        <p:strVal val="visible"/>
                                      </p:to>
                                    </p:set>
                                    <p:animEffect transition="in" filter="fade">
                                      <p:cBhvr>
                                        <p:cTn id="55" dur="3000"/>
                                        <p:tgtEl>
                                          <p:spTgt spid="267278">
                                            <p:txEl>
                                              <p:pRg st="8" end="8"/>
                                            </p:txEl>
                                          </p:spTgt>
                                        </p:tgtEl>
                                      </p:cBhvr>
                                    </p:animEffect>
                                    <p:anim calcmode="lin" valueType="num">
                                      <p:cBhvr>
                                        <p:cTn id="56" dur="3000" fill="hold"/>
                                        <p:tgtEl>
                                          <p:spTgt spid="267278">
                                            <p:txEl>
                                              <p:pRg st="8" end="8"/>
                                            </p:txEl>
                                          </p:spTgt>
                                        </p:tgtEl>
                                        <p:attrNameLst>
                                          <p:attrName>ppt_x</p:attrName>
                                        </p:attrNameLst>
                                      </p:cBhvr>
                                      <p:tavLst>
                                        <p:tav tm="0">
                                          <p:val>
                                            <p:strVal val="#ppt_x"/>
                                          </p:val>
                                        </p:tav>
                                        <p:tav tm="100000">
                                          <p:val>
                                            <p:strVal val="#ppt_x"/>
                                          </p:val>
                                        </p:tav>
                                      </p:tavLst>
                                    </p:anim>
                                    <p:anim calcmode="lin" valueType="num">
                                      <p:cBhvr>
                                        <p:cTn id="57" dur="2700" decel="100000" fill="hold"/>
                                        <p:tgtEl>
                                          <p:spTgt spid="267278">
                                            <p:txEl>
                                              <p:pRg st="8" end="8"/>
                                            </p:txEl>
                                          </p:spTgt>
                                        </p:tgtEl>
                                        <p:attrNameLst>
                                          <p:attrName>ppt_y</p:attrName>
                                        </p:attrNameLst>
                                      </p:cBhvr>
                                      <p:tavLst>
                                        <p:tav tm="0">
                                          <p:val>
                                            <p:strVal val="#ppt_y+1"/>
                                          </p:val>
                                        </p:tav>
                                        <p:tav tm="100000">
                                          <p:val>
                                            <p:strVal val="#ppt_y-.03"/>
                                          </p:val>
                                        </p:tav>
                                      </p:tavLst>
                                    </p:anim>
                                    <p:anim calcmode="lin" valueType="num">
                                      <p:cBhvr>
                                        <p:cTn id="58" dur="300" accel="100000" fill="hold">
                                          <p:stCondLst>
                                            <p:cond delay="2700"/>
                                          </p:stCondLst>
                                        </p:cTn>
                                        <p:tgtEl>
                                          <p:spTgt spid="267278">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67278">
                                            <p:txEl>
                                              <p:pRg st="9" end="9"/>
                                            </p:txEl>
                                          </p:spTgt>
                                        </p:tgtEl>
                                        <p:attrNameLst>
                                          <p:attrName>style.visibility</p:attrName>
                                        </p:attrNameLst>
                                      </p:cBhvr>
                                      <p:to>
                                        <p:strVal val="visible"/>
                                      </p:to>
                                    </p:set>
                                    <p:animEffect transition="in" filter="fade">
                                      <p:cBhvr>
                                        <p:cTn id="63" dur="3000"/>
                                        <p:tgtEl>
                                          <p:spTgt spid="267278">
                                            <p:txEl>
                                              <p:pRg st="9" end="9"/>
                                            </p:txEl>
                                          </p:spTgt>
                                        </p:tgtEl>
                                      </p:cBhvr>
                                    </p:animEffect>
                                    <p:anim calcmode="lin" valueType="num">
                                      <p:cBhvr>
                                        <p:cTn id="64" dur="3000" fill="hold"/>
                                        <p:tgtEl>
                                          <p:spTgt spid="267278">
                                            <p:txEl>
                                              <p:pRg st="9" end="9"/>
                                            </p:txEl>
                                          </p:spTgt>
                                        </p:tgtEl>
                                        <p:attrNameLst>
                                          <p:attrName>ppt_x</p:attrName>
                                        </p:attrNameLst>
                                      </p:cBhvr>
                                      <p:tavLst>
                                        <p:tav tm="0">
                                          <p:val>
                                            <p:strVal val="#ppt_x"/>
                                          </p:val>
                                        </p:tav>
                                        <p:tav tm="100000">
                                          <p:val>
                                            <p:strVal val="#ppt_x"/>
                                          </p:val>
                                        </p:tav>
                                      </p:tavLst>
                                    </p:anim>
                                    <p:anim calcmode="lin" valueType="num">
                                      <p:cBhvr>
                                        <p:cTn id="65" dur="2700" decel="100000" fill="hold"/>
                                        <p:tgtEl>
                                          <p:spTgt spid="267278">
                                            <p:txEl>
                                              <p:pRg st="9" end="9"/>
                                            </p:txEl>
                                          </p:spTgt>
                                        </p:tgtEl>
                                        <p:attrNameLst>
                                          <p:attrName>ppt_y</p:attrName>
                                        </p:attrNameLst>
                                      </p:cBhvr>
                                      <p:tavLst>
                                        <p:tav tm="0">
                                          <p:val>
                                            <p:strVal val="#ppt_y+1"/>
                                          </p:val>
                                        </p:tav>
                                        <p:tav tm="100000">
                                          <p:val>
                                            <p:strVal val="#ppt_y-.03"/>
                                          </p:val>
                                        </p:tav>
                                      </p:tavLst>
                                    </p:anim>
                                    <p:anim calcmode="lin" valueType="num">
                                      <p:cBhvr>
                                        <p:cTn id="66" dur="300" accel="100000" fill="hold">
                                          <p:stCondLst>
                                            <p:cond delay="2700"/>
                                          </p:stCondLst>
                                        </p:cTn>
                                        <p:tgtEl>
                                          <p:spTgt spid="267278">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412776"/>
            <a:ext cx="4572000" cy="5016758"/>
          </a:xfrm>
          <a:prstGeom prst="rect">
            <a:avLst/>
          </a:prstGeom>
        </p:spPr>
        <p:txBody>
          <a:bodyPr>
            <a:spAutoFit/>
          </a:bodyPr>
          <a:lstStyle/>
          <a:p>
            <a:r>
              <a:rPr lang="en-AU" sz="2000" b="1" i="1" dirty="0" smtClean="0">
                <a:solidFill>
                  <a:schemeClr val="tx2">
                    <a:lumMod val="10000"/>
                  </a:schemeClr>
                </a:solidFill>
              </a:rPr>
              <a:t>“There were confined in this floating dungeon nearly 600 men, most of them double ironed; and the reader may conceive the horrible effects arising from the continual rattling of chains, the filth and vermin naturally produced by such a crowd of miserable inhabitants, the oaths and execrations constantly heard amongst them…. On arriving on board, we were all immediately stripped and washed in two large tubs of water, then, after putting on each a suit of coarse slop clothing, we were ironed and sent below; our own clothes being taken from us…. “</a:t>
            </a:r>
            <a:endParaRPr lang="en-AU" sz="2000" b="1" i="1" dirty="0">
              <a:solidFill>
                <a:schemeClr val="tx2">
                  <a:lumMod val="10000"/>
                </a:schemeClr>
              </a:solidFill>
            </a:endParaRPr>
          </a:p>
        </p:txBody>
      </p:sp>
      <p:sp>
        <p:nvSpPr>
          <p:cNvPr id="3" name="Rectangle 2"/>
          <p:cNvSpPr/>
          <p:nvPr/>
        </p:nvSpPr>
        <p:spPr>
          <a:xfrm>
            <a:off x="539552" y="404664"/>
            <a:ext cx="4572000" cy="923330"/>
          </a:xfrm>
          <a:prstGeom prst="rect">
            <a:avLst/>
          </a:prstGeom>
        </p:spPr>
        <p:txBody>
          <a:bodyPr>
            <a:spAutoFit/>
          </a:bodyPr>
          <a:lstStyle/>
          <a:p>
            <a:pPr lvl="0" fontAlgn="base">
              <a:spcBef>
                <a:spcPct val="0"/>
              </a:spcBef>
              <a:spcAft>
                <a:spcPct val="0"/>
              </a:spcAft>
            </a:pPr>
            <a:r>
              <a:rPr kumimoji="0" lang="en-A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Life aboard the 'Retribution'</a:t>
            </a:r>
            <a:endParaRPr kumimoji="0" lang="en-AU" sz="40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A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James Hardy Vaux described the conditions on the hulk </a:t>
            </a:r>
            <a:r>
              <a:rPr kumimoji="0" lang="en-AU"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Retribution</a:t>
            </a:r>
            <a:r>
              <a:rPr kumimoji="0" lang="en-A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AU"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73410" name="Picture 2"/>
          <p:cNvPicPr>
            <a:picLocks noChangeAspect="1" noChangeArrowheads="1"/>
          </p:cNvPicPr>
          <p:nvPr/>
        </p:nvPicPr>
        <p:blipFill>
          <a:blip r:embed="rId2" cstate="print"/>
          <a:srcRect/>
          <a:stretch>
            <a:fillRect/>
          </a:stretch>
        </p:blipFill>
        <p:spPr bwMode="auto">
          <a:xfrm>
            <a:off x="5508104" y="4293096"/>
            <a:ext cx="3371850" cy="2133600"/>
          </a:xfrm>
          <a:prstGeom prst="rect">
            <a:avLst/>
          </a:prstGeom>
          <a:noFill/>
          <a:ln w="9525">
            <a:noFill/>
            <a:miter lim="800000"/>
            <a:headEnd/>
            <a:tailEnd/>
          </a:ln>
          <a:effectLst>
            <a:softEdge rad="6350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anim calcmode="lin" valueType="num">
                                      <p:cBhvr>
                                        <p:cTn id="8" dur="5000" fill="hold"/>
                                        <p:tgtEl>
                                          <p:spTgt spid="2"/>
                                        </p:tgtEl>
                                        <p:attrNameLst>
                                          <p:attrName>ppt_x</p:attrName>
                                        </p:attrNameLst>
                                      </p:cBhvr>
                                      <p:tavLst>
                                        <p:tav tm="0">
                                          <p:val>
                                            <p:strVal val="#ppt_x"/>
                                          </p:val>
                                        </p:tav>
                                        <p:tav tm="100000">
                                          <p:val>
                                            <p:strVal val="#ppt_x"/>
                                          </p:val>
                                        </p:tav>
                                      </p:tavLst>
                                    </p:anim>
                                    <p:anim calcmode="lin" valueType="num">
                                      <p:cBhvr>
                                        <p:cTn id="9" dur="4500" decel="100000" fill="hold"/>
                                        <p:tgtEl>
                                          <p:spTgt spid="2"/>
                                        </p:tgtEl>
                                        <p:attrNameLst>
                                          <p:attrName>ppt_y</p:attrName>
                                        </p:attrNameLst>
                                      </p:cBhvr>
                                      <p:tavLst>
                                        <p:tav tm="0">
                                          <p:val>
                                            <p:strVal val="#ppt_y+1"/>
                                          </p:val>
                                        </p:tav>
                                        <p:tav tm="100000">
                                          <p:val>
                                            <p:strVal val="#ppt_y-.03"/>
                                          </p:val>
                                        </p:tav>
                                      </p:tavLst>
                                    </p:anim>
                                    <p:anim calcmode="lin" valueType="num">
                                      <p:cBhvr>
                                        <p:cTn id="10" dur="500" accel="100000" fill="hold">
                                          <p:stCondLst>
                                            <p:cond delay="45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98" name="Rectangle 14"/>
          <p:cNvSpPr>
            <a:spLocks noChangeArrowheads="1"/>
          </p:cNvSpPr>
          <p:nvPr/>
        </p:nvSpPr>
        <p:spPr bwMode="auto">
          <a:xfrm>
            <a:off x="755576" y="414536"/>
            <a:ext cx="781236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2000" b="1" i="0" u="none" strike="noStrike" cap="none" normalizeH="0" baseline="0" dirty="0" smtClean="0">
                <a:ln>
                  <a:noFill/>
                </a:ln>
                <a:solidFill>
                  <a:schemeClr val="bg1">
                    <a:lumMod val="95000"/>
                    <a:lumOff val="5000"/>
                  </a:schemeClr>
                </a:solidFill>
                <a:effectLst/>
                <a:latin typeface="+mj-lt"/>
                <a:ea typeface="Times New Roman" pitchFamily="18" charset="0"/>
                <a:cs typeface="Times New Roman" pitchFamily="18" charset="0"/>
              </a:rPr>
              <a:t>A tough life</a:t>
            </a:r>
            <a:endParaRPr kumimoji="0" lang="en-AU" sz="4400" b="1" i="0" u="none" strike="noStrike" cap="none" normalizeH="0" baseline="0" dirty="0" smtClean="0">
              <a:ln>
                <a:noFill/>
              </a:ln>
              <a:solidFill>
                <a:schemeClr val="bg1">
                  <a:lumMod val="95000"/>
                  <a:lumOff val="5000"/>
                </a:schemeClr>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000" i="0" u="none" strike="noStrike" cap="none" normalizeH="0" baseline="0" dirty="0" smtClean="0">
                <a:ln>
                  <a:noFill/>
                </a:ln>
                <a:solidFill>
                  <a:schemeClr val="tx2">
                    <a:lumMod val="10000"/>
                  </a:schemeClr>
                </a:solidFill>
                <a:effectLst/>
                <a:latin typeface="+mj-lt"/>
                <a:ea typeface="Times New Roman" pitchFamily="18" charset="0"/>
                <a:cs typeface="Times New Roman" pitchFamily="18" charset="0"/>
              </a:rPr>
              <a:t>The living quarters were very bad. The hulks were cramped and the prisoners slept in fetters. The prisoners had to live on one deck that was barely high enough to let a man stand up. The officers lived in cabins in the stern. </a:t>
            </a:r>
            <a:endParaRPr kumimoji="0" lang="en-AU" sz="4400" i="0" u="none" strike="noStrike" cap="none" normalizeH="0" baseline="0" dirty="0" smtClean="0">
              <a:ln>
                <a:noFill/>
              </a:ln>
              <a:solidFill>
                <a:schemeClr val="tx2">
                  <a:lumMod val="10000"/>
                </a:schemeClr>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000" i="0" u="none" strike="noStrike" cap="none" normalizeH="0" baseline="0" dirty="0" smtClean="0">
                <a:ln>
                  <a:noFill/>
                </a:ln>
                <a:solidFill>
                  <a:schemeClr val="tx2">
                    <a:lumMod val="10000"/>
                  </a:schemeClr>
                </a:solidFill>
                <a:effectLst/>
                <a:latin typeface="+mj-lt"/>
                <a:ea typeface="Times New Roman" pitchFamily="18" charset="0"/>
                <a:cs typeface="Times New Roman" pitchFamily="18" charset="0"/>
              </a:rPr>
              <a:t>The conditions on board were often worse than places like </a:t>
            </a:r>
            <a:r>
              <a:rPr kumimoji="0" lang="en-AU" sz="2000" i="0" u="none" strike="noStrike" cap="none" normalizeH="0" baseline="0" dirty="0" err="1" smtClean="0">
                <a:ln>
                  <a:noFill/>
                </a:ln>
                <a:solidFill>
                  <a:schemeClr val="tx2">
                    <a:lumMod val="10000"/>
                  </a:schemeClr>
                </a:solidFill>
                <a:effectLst/>
                <a:latin typeface="+mj-lt"/>
                <a:ea typeface="Times New Roman" pitchFamily="18" charset="0"/>
                <a:cs typeface="Times New Roman" pitchFamily="18" charset="0"/>
              </a:rPr>
              <a:t>Newgate</a:t>
            </a:r>
            <a:r>
              <a:rPr kumimoji="0" lang="en-AU" sz="2000" i="0" u="none" strike="noStrike" cap="none" normalizeH="0" baseline="0" dirty="0" smtClean="0">
                <a:ln>
                  <a:noFill/>
                </a:ln>
                <a:solidFill>
                  <a:schemeClr val="tx2">
                    <a:lumMod val="10000"/>
                  </a:schemeClr>
                </a:solidFill>
                <a:effectLst/>
                <a:latin typeface="+mj-lt"/>
                <a:ea typeface="Times New Roman" pitchFamily="18" charset="0"/>
                <a:cs typeface="Times New Roman" pitchFamily="18" charset="0"/>
              </a:rPr>
              <a:t>. Attempts by any prisoners to file away or knock off the chains around their waists and ankles led to frequent floggings, extra irons and solitary confinement in tiny cells with names like the 'Black Hole'.</a:t>
            </a:r>
            <a:endParaRPr kumimoji="0" lang="en-AU" sz="4400" i="0" u="none" strike="noStrike" cap="none" normalizeH="0" baseline="0" dirty="0" smtClean="0">
              <a:ln>
                <a:noFill/>
              </a:ln>
              <a:solidFill>
                <a:schemeClr val="tx2">
                  <a:lumMod val="10000"/>
                </a:schemeClr>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2000" b="1" i="0" u="none" strike="noStrike" cap="none" normalizeH="0" baseline="0" dirty="0" smtClean="0">
              <a:ln>
                <a:noFill/>
              </a:ln>
              <a:solidFill>
                <a:schemeClr val="bg1">
                  <a:lumMod val="95000"/>
                  <a:lumOff val="5000"/>
                </a:schemeClr>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000" b="1" i="0" u="none" strike="noStrike" cap="none" normalizeH="0" baseline="0" dirty="0" smtClean="0">
                <a:ln>
                  <a:noFill/>
                </a:ln>
                <a:solidFill>
                  <a:schemeClr val="bg1">
                    <a:lumMod val="95000"/>
                    <a:lumOff val="5000"/>
                  </a:schemeClr>
                </a:solidFill>
                <a:effectLst/>
                <a:latin typeface="+mj-lt"/>
                <a:ea typeface="Times New Roman" pitchFamily="18" charset="0"/>
                <a:cs typeface="Times New Roman" pitchFamily="18" charset="0"/>
              </a:rPr>
              <a:t>Convict dress</a:t>
            </a:r>
            <a:endParaRPr kumimoji="0" lang="en-AU" sz="4400" b="1" i="0" u="none" strike="noStrike" cap="none" normalizeH="0" baseline="0" dirty="0" smtClean="0">
              <a:ln>
                <a:noFill/>
              </a:ln>
              <a:solidFill>
                <a:schemeClr val="bg1">
                  <a:lumMod val="95000"/>
                  <a:lumOff val="5000"/>
                </a:schemeClr>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000" i="0" u="none" strike="noStrike" cap="none" normalizeH="0" baseline="0" dirty="0" smtClean="0">
                <a:ln>
                  <a:noFill/>
                </a:ln>
                <a:solidFill>
                  <a:schemeClr val="tx2">
                    <a:lumMod val="10000"/>
                  </a:schemeClr>
                </a:solidFill>
                <a:effectLst/>
                <a:latin typeface="+mj-lt"/>
                <a:ea typeface="Times New Roman" pitchFamily="18" charset="0"/>
                <a:cs typeface="Times New Roman" pitchFamily="18" charset="0"/>
              </a:rPr>
              <a:t>The men were poorly dressed as well as unhealthy. They were supposed to have:</a:t>
            </a:r>
            <a:endParaRPr kumimoji="0" lang="en-AU" sz="4400" i="0" u="none" strike="noStrike" cap="none" normalizeH="0" baseline="0" dirty="0" smtClean="0">
              <a:ln>
                <a:noFill/>
              </a:ln>
              <a:solidFill>
                <a:schemeClr val="tx2">
                  <a:lumMod val="10000"/>
                </a:schemeClr>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AU" sz="2000" i="0" u="none" strike="noStrike" cap="none" normalizeH="0" baseline="0" dirty="0" smtClean="0">
                <a:ln>
                  <a:noFill/>
                </a:ln>
                <a:solidFill>
                  <a:schemeClr val="tx2">
                    <a:lumMod val="10000"/>
                  </a:schemeClr>
                </a:solidFill>
                <a:effectLst/>
                <a:latin typeface="+mj-lt"/>
                <a:ea typeface="Times New Roman" pitchFamily="18" charset="0"/>
                <a:cs typeface="Times New Roman" pitchFamily="18" charset="0"/>
              </a:rPr>
              <a:t>a linen shirt</a:t>
            </a:r>
            <a:endParaRPr kumimoji="0" lang="en-AU" sz="6600" i="0" u="none" strike="noStrike" cap="none" normalizeH="0" baseline="0" dirty="0" smtClean="0">
              <a:ln>
                <a:noFill/>
              </a:ln>
              <a:solidFill>
                <a:schemeClr val="tx2">
                  <a:lumMod val="10000"/>
                </a:schemeClr>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AU" sz="2000" i="0" u="none" strike="noStrike" cap="none" normalizeH="0" baseline="0" dirty="0" smtClean="0">
                <a:ln>
                  <a:noFill/>
                </a:ln>
                <a:solidFill>
                  <a:schemeClr val="tx2">
                    <a:lumMod val="10000"/>
                  </a:schemeClr>
                </a:solidFill>
                <a:effectLst/>
                <a:latin typeface="+mj-lt"/>
                <a:ea typeface="Times New Roman" pitchFamily="18" charset="0"/>
                <a:cs typeface="Times New Roman" pitchFamily="18" charset="0"/>
              </a:rPr>
              <a:t>a brown jacket </a:t>
            </a:r>
            <a:endParaRPr kumimoji="0" lang="en-AU" sz="6600" i="0" u="none" strike="noStrike" cap="none" normalizeH="0" baseline="0" dirty="0" smtClean="0">
              <a:ln>
                <a:noFill/>
              </a:ln>
              <a:solidFill>
                <a:schemeClr val="tx2">
                  <a:lumMod val="10000"/>
                </a:schemeClr>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AU" sz="2000" i="0" u="none" strike="noStrike" cap="none" normalizeH="0" baseline="0" dirty="0" smtClean="0">
                <a:ln>
                  <a:noFill/>
                </a:ln>
                <a:solidFill>
                  <a:schemeClr val="tx2">
                    <a:lumMod val="10000"/>
                  </a:schemeClr>
                </a:solidFill>
                <a:effectLst/>
                <a:latin typeface="+mj-lt"/>
                <a:ea typeface="Times New Roman" pitchFamily="18" charset="0"/>
                <a:cs typeface="Times New Roman" pitchFamily="18" charset="0"/>
              </a:rPr>
              <a:t>a pair of breeches.</a:t>
            </a:r>
            <a:endParaRPr kumimoji="0" lang="en-AU" sz="4400" i="0" u="none" strike="noStrike" cap="none" normalizeH="0" baseline="0" dirty="0" smtClean="0">
              <a:ln>
                <a:noFill/>
              </a:ln>
              <a:solidFill>
                <a:schemeClr val="tx2">
                  <a:lumMod val="10000"/>
                </a:schemeClr>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000" i="0" u="none" strike="noStrike" cap="none" normalizeH="0" baseline="0" dirty="0" smtClean="0">
                <a:ln>
                  <a:noFill/>
                </a:ln>
                <a:solidFill>
                  <a:schemeClr val="tx2">
                    <a:lumMod val="10000"/>
                  </a:schemeClr>
                </a:solidFill>
                <a:effectLst/>
                <a:latin typeface="+mj-lt"/>
                <a:ea typeface="Times New Roman" pitchFamily="18" charset="0"/>
                <a:cs typeface="Times New Roman" pitchFamily="18" charset="0"/>
              </a:rPr>
              <a:t>But the men who controlled the ships often pocketed the money the government had given for the clothes. </a:t>
            </a:r>
            <a:endParaRPr kumimoji="0" lang="en-AU" sz="9600" i="0" u="none" strike="noStrike" cap="none" normalizeH="0" baseline="0" dirty="0" smtClean="0">
              <a:ln>
                <a:noFill/>
              </a:ln>
              <a:solidFill>
                <a:schemeClr val="tx2">
                  <a:lumMod val="10000"/>
                </a:schemeClr>
              </a:solidFill>
              <a:effectLst/>
              <a:latin typeface="+mj-lt"/>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72398">
                                            <p:txEl>
                                              <p:pRg st="0" end="0"/>
                                            </p:txEl>
                                          </p:spTgt>
                                        </p:tgtEl>
                                        <p:attrNameLst>
                                          <p:attrName>style.visibility</p:attrName>
                                        </p:attrNameLst>
                                      </p:cBhvr>
                                      <p:to>
                                        <p:strVal val="visible"/>
                                      </p:to>
                                    </p:set>
                                    <p:animEffect transition="in" filter="fade">
                                      <p:cBhvr>
                                        <p:cTn id="7" dur="3000"/>
                                        <p:tgtEl>
                                          <p:spTgt spid="272398">
                                            <p:txEl>
                                              <p:pRg st="0" end="0"/>
                                            </p:txEl>
                                          </p:spTgt>
                                        </p:tgtEl>
                                      </p:cBhvr>
                                    </p:animEffect>
                                    <p:anim calcmode="lin" valueType="num">
                                      <p:cBhvr>
                                        <p:cTn id="8" dur="3000" fill="hold"/>
                                        <p:tgtEl>
                                          <p:spTgt spid="272398">
                                            <p:txEl>
                                              <p:pRg st="0" end="0"/>
                                            </p:txEl>
                                          </p:spTgt>
                                        </p:tgtEl>
                                        <p:attrNameLst>
                                          <p:attrName>ppt_x</p:attrName>
                                        </p:attrNameLst>
                                      </p:cBhvr>
                                      <p:tavLst>
                                        <p:tav tm="0">
                                          <p:val>
                                            <p:strVal val="#ppt_x"/>
                                          </p:val>
                                        </p:tav>
                                        <p:tav tm="100000">
                                          <p:val>
                                            <p:strVal val="#ppt_x"/>
                                          </p:val>
                                        </p:tav>
                                      </p:tavLst>
                                    </p:anim>
                                    <p:anim calcmode="lin" valueType="num">
                                      <p:cBhvr>
                                        <p:cTn id="9" dur="2700" decel="100000" fill="hold"/>
                                        <p:tgtEl>
                                          <p:spTgt spid="272398">
                                            <p:txEl>
                                              <p:pRg st="0" end="0"/>
                                            </p:txEl>
                                          </p:spTgt>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27239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72398">
                                            <p:txEl>
                                              <p:pRg st="1" end="1"/>
                                            </p:txEl>
                                          </p:spTgt>
                                        </p:tgtEl>
                                        <p:attrNameLst>
                                          <p:attrName>style.visibility</p:attrName>
                                        </p:attrNameLst>
                                      </p:cBhvr>
                                      <p:to>
                                        <p:strVal val="visible"/>
                                      </p:to>
                                    </p:set>
                                    <p:animEffect transition="in" filter="fade">
                                      <p:cBhvr>
                                        <p:cTn id="15" dur="3000"/>
                                        <p:tgtEl>
                                          <p:spTgt spid="272398">
                                            <p:txEl>
                                              <p:pRg st="1" end="1"/>
                                            </p:txEl>
                                          </p:spTgt>
                                        </p:tgtEl>
                                      </p:cBhvr>
                                    </p:animEffect>
                                    <p:anim calcmode="lin" valueType="num">
                                      <p:cBhvr>
                                        <p:cTn id="16" dur="3000" fill="hold"/>
                                        <p:tgtEl>
                                          <p:spTgt spid="272398">
                                            <p:txEl>
                                              <p:pRg st="1" end="1"/>
                                            </p:txEl>
                                          </p:spTgt>
                                        </p:tgtEl>
                                        <p:attrNameLst>
                                          <p:attrName>ppt_x</p:attrName>
                                        </p:attrNameLst>
                                      </p:cBhvr>
                                      <p:tavLst>
                                        <p:tav tm="0">
                                          <p:val>
                                            <p:strVal val="#ppt_x"/>
                                          </p:val>
                                        </p:tav>
                                        <p:tav tm="100000">
                                          <p:val>
                                            <p:strVal val="#ppt_x"/>
                                          </p:val>
                                        </p:tav>
                                      </p:tavLst>
                                    </p:anim>
                                    <p:anim calcmode="lin" valueType="num">
                                      <p:cBhvr>
                                        <p:cTn id="17" dur="2700" decel="100000" fill="hold"/>
                                        <p:tgtEl>
                                          <p:spTgt spid="272398">
                                            <p:txEl>
                                              <p:pRg st="1" end="1"/>
                                            </p:txEl>
                                          </p:spTgt>
                                        </p:tgtEl>
                                        <p:attrNameLst>
                                          <p:attrName>ppt_y</p:attrName>
                                        </p:attrNameLst>
                                      </p:cBhvr>
                                      <p:tavLst>
                                        <p:tav tm="0">
                                          <p:val>
                                            <p:strVal val="#ppt_y+1"/>
                                          </p:val>
                                        </p:tav>
                                        <p:tav tm="100000">
                                          <p:val>
                                            <p:strVal val="#ppt_y-.03"/>
                                          </p:val>
                                        </p:tav>
                                      </p:tavLst>
                                    </p:anim>
                                    <p:anim calcmode="lin" valueType="num">
                                      <p:cBhvr>
                                        <p:cTn id="18" dur="300" accel="100000" fill="hold">
                                          <p:stCondLst>
                                            <p:cond delay="2700"/>
                                          </p:stCondLst>
                                        </p:cTn>
                                        <p:tgtEl>
                                          <p:spTgt spid="272398">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72398">
                                            <p:txEl>
                                              <p:pRg st="2" end="2"/>
                                            </p:txEl>
                                          </p:spTgt>
                                        </p:tgtEl>
                                        <p:attrNameLst>
                                          <p:attrName>style.visibility</p:attrName>
                                        </p:attrNameLst>
                                      </p:cBhvr>
                                      <p:to>
                                        <p:strVal val="visible"/>
                                      </p:to>
                                    </p:set>
                                    <p:animEffect transition="in" filter="fade">
                                      <p:cBhvr>
                                        <p:cTn id="23" dur="3000"/>
                                        <p:tgtEl>
                                          <p:spTgt spid="272398">
                                            <p:txEl>
                                              <p:pRg st="2" end="2"/>
                                            </p:txEl>
                                          </p:spTgt>
                                        </p:tgtEl>
                                      </p:cBhvr>
                                    </p:animEffect>
                                    <p:anim calcmode="lin" valueType="num">
                                      <p:cBhvr>
                                        <p:cTn id="24" dur="3000" fill="hold"/>
                                        <p:tgtEl>
                                          <p:spTgt spid="272398">
                                            <p:txEl>
                                              <p:pRg st="2" end="2"/>
                                            </p:txEl>
                                          </p:spTgt>
                                        </p:tgtEl>
                                        <p:attrNameLst>
                                          <p:attrName>ppt_x</p:attrName>
                                        </p:attrNameLst>
                                      </p:cBhvr>
                                      <p:tavLst>
                                        <p:tav tm="0">
                                          <p:val>
                                            <p:strVal val="#ppt_x"/>
                                          </p:val>
                                        </p:tav>
                                        <p:tav tm="100000">
                                          <p:val>
                                            <p:strVal val="#ppt_x"/>
                                          </p:val>
                                        </p:tav>
                                      </p:tavLst>
                                    </p:anim>
                                    <p:anim calcmode="lin" valueType="num">
                                      <p:cBhvr>
                                        <p:cTn id="25" dur="2700" decel="100000" fill="hold"/>
                                        <p:tgtEl>
                                          <p:spTgt spid="272398">
                                            <p:txEl>
                                              <p:pRg st="2" end="2"/>
                                            </p:txEl>
                                          </p:spTgt>
                                        </p:tgtEl>
                                        <p:attrNameLst>
                                          <p:attrName>ppt_y</p:attrName>
                                        </p:attrNameLst>
                                      </p:cBhvr>
                                      <p:tavLst>
                                        <p:tav tm="0">
                                          <p:val>
                                            <p:strVal val="#ppt_y+1"/>
                                          </p:val>
                                        </p:tav>
                                        <p:tav tm="100000">
                                          <p:val>
                                            <p:strVal val="#ppt_y-.03"/>
                                          </p:val>
                                        </p:tav>
                                      </p:tavLst>
                                    </p:anim>
                                    <p:anim calcmode="lin" valueType="num">
                                      <p:cBhvr>
                                        <p:cTn id="26" dur="300" accel="100000" fill="hold">
                                          <p:stCondLst>
                                            <p:cond delay="2700"/>
                                          </p:stCondLst>
                                        </p:cTn>
                                        <p:tgtEl>
                                          <p:spTgt spid="27239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72398">
                                            <p:txEl>
                                              <p:pRg st="4" end="4"/>
                                            </p:txEl>
                                          </p:spTgt>
                                        </p:tgtEl>
                                        <p:attrNameLst>
                                          <p:attrName>style.visibility</p:attrName>
                                        </p:attrNameLst>
                                      </p:cBhvr>
                                      <p:to>
                                        <p:strVal val="visible"/>
                                      </p:to>
                                    </p:set>
                                    <p:animEffect transition="in" filter="fade">
                                      <p:cBhvr>
                                        <p:cTn id="31" dur="3000"/>
                                        <p:tgtEl>
                                          <p:spTgt spid="272398">
                                            <p:txEl>
                                              <p:pRg st="4" end="4"/>
                                            </p:txEl>
                                          </p:spTgt>
                                        </p:tgtEl>
                                      </p:cBhvr>
                                    </p:animEffect>
                                    <p:anim calcmode="lin" valueType="num">
                                      <p:cBhvr>
                                        <p:cTn id="32" dur="3000" fill="hold"/>
                                        <p:tgtEl>
                                          <p:spTgt spid="272398">
                                            <p:txEl>
                                              <p:pRg st="4" end="4"/>
                                            </p:txEl>
                                          </p:spTgt>
                                        </p:tgtEl>
                                        <p:attrNameLst>
                                          <p:attrName>ppt_x</p:attrName>
                                        </p:attrNameLst>
                                      </p:cBhvr>
                                      <p:tavLst>
                                        <p:tav tm="0">
                                          <p:val>
                                            <p:strVal val="#ppt_x"/>
                                          </p:val>
                                        </p:tav>
                                        <p:tav tm="100000">
                                          <p:val>
                                            <p:strVal val="#ppt_x"/>
                                          </p:val>
                                        </p:tav>
                                      </p:tavLst>
                                    </p:anim>
                                    <p:anim calcmode="lin" valueType="num">
                                      <p:cBhvr>
                                        <p:cTn id="33" dur="2700" decel="100000" fill="hold"/>
                                        <p:tgtEl>
                                          <p:spTgt spid="272398">
                                            <p:txEl>
                                              <p:pRg st="4" end="4"/>
                                            </p:txEl>
                                          </p:spTgt>
                                        </p:tgtEl>
                                        <p:attrNameLst>
                                          <p:attrName>ppt_y</p:attrName>
                                        </p:attrNameLst>
                                      </p:cBhvr>
                                      <p:tavLst>
                                        <p:tav tm="0">
                                          <p:val>
                                            <p:strVal val="#ppt_y+1"/>
                                          </p:val>
                                        </p:tav>
                                        <p:tav tm="100000">
                                          <p:val>
                                            <p:strVal val="#ppt_y-.03"/>
                                          </p:val>
                                        </p:tav>
                                      </p:tavLst>
                                    </p:anim>
                                    <p:anim calcmode="lin" valueType="num">
                                      <p:cBhvr>
                                        <p:cTn id="34" dur="300" accel="100000" fill="hold">
                                          <p:stCondLst>
                                            <p:cond delay="2700"/>
                                          </p:stCondLst>
                                        </p:cTn>
                                        <p:tgtEl>
                                          <p:spTgt spid="27239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72398">
                                            <p:txEl>
                                              <p:pRg st="5" end="5"/>
                                            </p:txEl>
                                          </p:spTgt>
                                        </p:tgtEl>
                                        <p:attrNameLst>
                                          <p:attrName>style.visibility</p:attrName>
                                        </p:attrNameLst>
                                      </p:cBhvr>
                                      <p:to>
                                        <p:strVal val="visible"/>
                                      </p:to>
                                    </p:set>
                                    <p:animEffect transition="in" filter="fade">
                                      <p:cBhvr>
                                        <p:cTn id="39" dur="3000"/>
                                        <p:tgtEl>
                                          <p:spTgt spid="272398">
                                            <p:txEl>
                                              <p:pRg st="5" end="5"/>
                                            </p:txEl>
                                          </p:spTgt>
                                        </p:tgtEl>
                                      </p:cBhvr>
                                    </p:animEffect>
                                    <p:anim calcmode="lin" valueType="num">
                                      <p:cBhvr>
                                        <p:cTn id="40" dur="3000" fill="hold"/>
                                        <p:tgtEl>
                                          <p:spTgt spid="272398">
                                            <p:txEl>
                                              <p:pRg st="5" end="5"/>
                                            </p:txEl>
                                          </p:spTgt>
                                        </p:tgtEl>
                                        <p:attrNameLst>
                                          <p:attrName>ppt_x</p:attrName>
                                        </p:attrNameLst>
                                      </p:cBhvr>
                                      <p:tavLst>
                                        <p:tav tm="0">
                                          <p:val>
                                            <p:strVal val="#ppt_x"/>
                                          </p:val>
                                        </p:tav>
                                        <p:tav tm="100000">
                                          <p:val>
                                            <p:strVal val="#ppt_x"/>
                                          </p:val>
                                        </p:tav>
                                      </p:tavLst>
                                    </p:anim>
                                    <p:anim calcmode="lin" valueType="num">
                                      <p:cBhvr>
                                        <p:cTn id="41" dur="2700" decel="100000" fill="hold"/>
                                        <p:tgtEl>
                                          <p:spTgt spid="272398">
                                            <p:txEl>
                                              <p:pRg st="5" end="5"/>
                                            </p:txEl>
                                          </p:spTgt>
                                        </p:tgtEl>
                                        <p:attrNameLst>
                                          <p:attrName>ppt_y</p:attrName>
                                        </p:attrNameLst>
                                      </p:cBhvr>
                                      <p:tavLst>
                                        <p:tav tm="0">
                                          <p:val>
                                            <p:strVal val="#ppt_y+1"/>
                                          </p:val>
                                        </p:tav>
                                        <p:tav tm="100000">
                                          <p:val>
                                            <p:strVal val="#ppt_y-.03"/>
                                          </p:val>
                                        </p:tav>
                                      </p:tavLst>
                                    </p:anim>
                                    <p:anim calcmode="lin" valueType="num">
                                      <p:cBhvr>
                                        <p:cTn id="42" dur="300" accel="100000" fill="hold">
                                          <p:stCondLst>
                                            <p:cond delay="2700"/>
                                          </p:stCondLst>
                                        </p:cTn>
                                        <p:tgtEl>
                                          <p:spTgt spid="272398">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72398">
                                            <p:txEl>
                                              <p:pRg st="6" end="6"/>
                                            </p:txEl>
                                          </p:spTgt>
                                        </p:tgtEl>
                                        <p:attrNameLst>
                                          <p:attrName>style.visibility</p:attrName>
                                        </p:attrNameLst>
                                      </p:cBhvr>
                                      <p:to>
                                        <p:strVal val="visible"/>
                                      </p:to>
                                    </p:set>
                                    <p:animEffect transition="in" filter="fade">
                                      <p:cBhvr>
                                        <p:cTn id="47" dur="3000"/>
                                        <p:tgtEl>
                                          <p:spTgt spid="272398">
                                            <p:txEl>
                                              <p:pRg st="6" end="6"/>
                                            </p:txEl>
                                          </p:spTgt>
                                        </p:tgtEl>
                                      </p:cBhvr>
                                    </p:animEffect>
                                    <p:anim calcmode="lin" valueType="num">
                                      <p:cBhvr>
                                        <p:cTn id="48" dur="3000" fill="hold"/>
                                        <p:tgtEl>
                                          <p:spTgt spid="272398">
                                            <p:txEl>
                                              <p:pRg st="6" end="6"/>
                                            </p:txEl>
                                          </p:spTgt>
                                        </p:tgtEl>
                                        <p:attrNameLst>
                                          <p:attrName>ppt_x</p:attrName>
                                        </p:attrNameLst>
                                      </p:cBhvr>
                                      <p:tavLst>
                                        <p:tav tm="0">
                                          <p:val>
                                            <p:strVal val="#ppt_x"/>
                                          </p:val>
                                        </p:tav>
                                        <p:tav tm="100000">
                                          <p:val>
                                            <p:strVal val="#ppt_x"/>
                                          </p:val>
                                        </p:tav>
                                      </p:tavLst>
                                    </p:anim>
                                    <p:anim calcmode="lin" valueType="num">
                                      <p:cBhvr>
                                        <p:cTn id="49" dur="2700" decel="100000" fill="hold"/>
                                        <p:tgtEl>
                                          <p:spTgt spid="272398">
                                            <p:txEl>
                                              <p:pRg st="6" end="6"/>
                                            </p:txEl>
                                          </p:spTgt>
                                        </p:tgtEl>
                                        <p:attrNameLst>
                                          <p:attrName>ppt_y</p:attrName>
                                        </p:attrNameLst>
                                      </p:cBhvr>
                                      <p:tavLst>
                                        <p:tav tm="0">
                                          <p:val>
                                            <p:strVal val="#ppt_y+1"/>
                                          </p:val>
                                        </p:tav>
                                        <p:tav tm="100000">
                                          <p:val>
                                            <p:strVal val="#ppt_y-.03"/>
                                          </p:val>
                                        </p:tav>
                                      </p:tavLst>
                                    </p:anim>
                                    <p:anim calcmode="lin" valueType="num">
                                      <p:cBhvr>
                                        <p:cTn id="50" dur="300" accel="100000" fill="hold">
                                          <p:stCondLst>
                                            <p:cond delay="2700"/>
                                          </p:stCondLst>
                                        </p:cTn>
                                        <p:tgtEl>
                                          <p:spTgt spid="272398">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72398">
                                            <p:txEl>
                                              <p:pRg st="7" end="7"/>
                                            </p:txEl>
                                          </p:spTgt>
                                        </p:tgtEl>
                                        <p:attrNameLst>
                                          <p:attrName>style.visibility</p:attrName>
                                        </p:attrNameLst>
                                      </p:cBhvr>
                                      <p:to>
                                        <p:strVal val="visible"/>
                                      </p:to>
                                    </p:set>
                                    <p:animEffect transition="in" filter="fade">
                                      <p:cBhvr>
                                        <p:cTn id="55" dur="3000"/>
                                        <p:tgtEl>
                                          <p:spTgt spid="272398">
                                            <p:txEl>
                                              <p:pRg st="7" end="7"/>
                                            </p:txEl>
                                          </p:spTgt>
                                        </p:tgtEl>
                                      </p:cBhvr>
                                    </p:animEffect>
                                    <p:anim calcmode="lin" valueType="num">
                                      <p:cBhvr>
                                        <p:cTn id="56" dur="3000" fill="hold"/>
                                        <p:tgtEl>
                                          <p:spTgt spid="272398">
                                            <p:txEl>
                                              <p:pRg st="7" end="7"/>
                                            </p:txEl>
                                          </p:spTgt>
                                        </p:tgtEl>
                                        <p:attrNameLst>
                                          <p:attrName>ppt_x</p:attrName>
                                        </p:attrNameLst>
                                      </p:cBhvr>
                                      <p:tavLst>
                                        <p:tav tm="0">
                                          <p:val>
                                            <p:strVal val="#ppt_x"/>
                                          </p:val>
                                        </p:tav>
                                        <p:tav tm="100000">
                                          <p:val>
                                            <p:strVal val="#ppt_x"/>
                                          </p:val>
                                        </p:tav>
                                      </p:tavLst>
                                    </p:anim>
                                    <p:anim calcmode="lin" valueType="num">
                                      <p:cBhvr>
                                        <p:cTn id="57" dur="2700" decel="100000" fill="hold"/>
                                        <p:tgtEl>
                                          <p:spTgt spid="272398">
                                            <p:txEl>
                                              <p:pRg st="7" end="7"/>
                                            </p:txEl>
                                          </p:spTgt>
                                        </p:tgtEl>
                                        <p:attrNameLst>
                                          <p:attrName>ppt_y</p:attrName>
                                        </p:attrNameLst>
                                      </p:cBhvr>
                                      <p:tavLst>
                                        <p:tav tm="0">
                                          <p:val>
                                            <p:strVal val="#ppt_y+1"/>
                                          </p:val>
                                        </p:tav>
                                        <p:tav tm="100000">
                                          <p:val>
                                            <p:strVal val="#ppt_y-.03"/>
                                          </p:val>
                                        </p:tav>
                                      </p:tavLst>
                                    </p:anim>
                                    <p:anim calcmode="lin" valueType="num">
                                      <p:cBhvr>
                                        <p:cTn id="58" dur="300" accel="100000" fill="hold">
                                          <p:stCondLst>
                                            <p:cond delay="2700"/>
                                          </p:stCondLst>
                                        </p:cTn>
                                        <p:tgtEl>
                                          <p:spTgt spid="272398">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72398">
                                            <p:txEl>
                                              <p:pRg st="8" end="8"/>
                                            </p:txEl>
                                          </p:spTgt>
                                        </p:tgtEl>
                                        <p:attrNameLst>
                                          <p:attrName>style.visibility</p:attrName>
                                        </p:attrNameLst>
                                      </p:cBhvr>
                                      <p:to>
                                        <p:strVal val="visible"/>
                                      </p:to>
                                    </p:set>
                                    <p:animEffect transition="in" filter="fade">
                                      <p:cBhvr>
                                        <p:cTn id="63" dur="3000"/>
                                        <p:tgtEl>
                                          <p:spTgt spid="272398">
                                            <p:txEl>
                                              <p:pRg st="8" end="8"/>
                                            </p:txEl>
                                          </p:spTgt>
                                        </p:tgtEl>
                                      </p:cBhvr>
                                    </p:animEffect>
                                    <p:anim calcmode="lin" valueType="num">
                                      <p:cBhvr>
                                        <p:cTn id="64" dur="3000" fill="hold"/>
                                        <p:tgtEl>
                                          <p:spTgt spid="272398">
                                            <p:txEl>
                                              <p:pRg st="8" end="8"/>
                                            </p:txEl>
                                          </p:spTgt>
                                        </p:tgtEl>
                                        <p:attrNameLst>
                                          <p:attrName>ppt_x</p:attrName>
                                        </p:attrNameLst>
                                      </p:cBhvr>
                                      <p:tavLst>
                                        <p:tav tm="0">
                                          <p:val>
                                            <p:strVal val="#ppt_x"/>
                                          </p:val>
                                        </p:tav>
                                        <p:tav tm="100000">
                                          <p:val>
                                            <p:strVal val="#ppt_x"/>
                                          </p:val>
                                        </p:tav>
                                      </p:tavLst>
                                    </p:anim>
                                    <p:anim calcmode="lin" valueType="num">
                                      <p:cBhvr>
                                        <p:cTn id="65" dur="2700" decel="100000" fill="hold"/>
                                        <p:tgtEl>
                                          <p:spTgt spid="272398">
                                            <p:txEl>
                                              <p:pRg st="8" end="8"/>
                                            </p:txEl>
                                          </p:spTgt>
                                        </p:tgtEl>
                                        <p:attrNameLst>
                                          <p:attrName>ppt_y</p:attrName>
                                        </p:attrNameLst>
                                      </p:cBhvr>
                                      <p:tavLst>
                                        <p:tav tm="0">
                                          <p:val>
                                            <p:strVal val="#ppt_y+1"/>
                                          </p:val>
                                        </p:tav>
                                        <p:tav tm="100000">
                                          <p:val>
                                            <p:strVal val="#ppt_y-.03"/>
                                          </p:val>
                                        </p:tav>
                                      </p:tavLst>
                                    </p:anim>
                                    <p:anim calcmode="lin" valueType="num">
                                      <p:cBhvr>
                                        <p:cTn id="66" dur="300" accel="100000" fill="hold">
                                          <p:stCondLst>
                                            <p:cond delay="2700"/>
                                          </p:stCondLst>
                                        </p:cTn>
                                        <p:tgtEl>
                                          <p:spTgt spid="272398">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272398">
                                            <p:txEl>
                                              <p:pRg st="9" end="9"/>
                                            </p:txEl>
                                          </p:spTgt>
                                        </p:tgtEl>
                                        <p:attrNameLst>
                                          <p:attrName>style.visibility</p:attrName>
                                        </p:attrNameLst>
                                      </p:cBhvr>
                                      <p:to>
                                        <p:strVal val="visible"/>
                                      </p:to>
                                    </p:set>
                                    <p:animEffect transition="in" filter="fade">
                                      <p:cBhvr>
                                        <p:cTn id="71" dur="3000"/>
                                        <p:tgtEl>
                                          <p:spTgt spid="272398">
                                            <p:txEl>
                                              <p:pRg st="9" end="9"/>
                                            </p:txEl>
                                          </p:spTgt>
                                        </p:tgtEl>
                                      </p:cBhvr>
                                    </p:animEffect>
                                    <p:anim calcmode="lin" valueType="num">
                                      <p:cBhvr>
                                        <p:cTn id="72" dur="3000" fill="hold"/>
                                        <p:tgtEl>
                                          <p:spTgt spid="272398">
                                            <p:txEl>
                                              <p:pRg st="9" end="9"/>
                                            </p:txEl>
                                          </p:spTgt>
                                        </p:tgtEl>
                                        <p:attrNameLst>
                                          <p:attrName>ppt_x</p:attrName>
                                        </p:attrNameLst>
                                      </p:cBhvr>
                                      <p:tavLst>
                                        <p:tav tm="0">
                                          <p:val>
                                            <p:strVal val="#ppt_x"/>
                                          </p:val>
                                        </p:tav>
                                        <p:tav tm="100000">
                                          <p:val>
                                            <p:strVal val="#ppt_x"/>
                                          </p:val>
                                        </p:tav>
                                      </p:tavLst>
                                    </p:anim>
                                    <p:anim calcmode="lin" valueType="num">
                                      <p:cBhvr>
                                        <p:cTn id="73" dur="2700" decel="100000" fill="hold"/>
                                        <p:tgtEl>
                                          <p:spTgt spid="272398">
                                            <p:txEl>
                                              <p:pRg st="9" end="9"/>
                                            </p:txEl>
                                          </p:spTgt>
                                        </p:tgtEl>
                                        <p:attrNameLst>
                                          <p:attrName>ppt_y</p:attrName>
                                        </p:attrNameLst>
                                      </p:cBhvr>
                                      <p:tavLst>
                                        <p:tav tm="0">
                                          <p:val>
                                            <p:strVal val="#ppt_y+1"/>
                                          </p:val>
                                        </p:tav>
                                        <p:tav tm="100000">
                                          <p:val>
                                            <p:strVal val="#ppt_y-.03"/>
                                          </p:val>
                                        </p:tav>
                                      </p:tavLst>
                                    </p:anim>
                                    <p:anim calcmode="lin" valueType="num">
                                      <p:cBhvr>
                                        <p:cTn id="74" dur="300" accel="100000" fill="hold">
                                          <p:stCondLst>
                                            <p:cond delay="2700"/>
                                          </p:stCondLst>
                                        </p:cTn>
                                        <p:tgtEl>
                                          <p:spTgt spid="272398">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1"/>
          <p:cNvSpPr>
            <a:spLocks noChangeArrowheads="1"/>
          </p:cNvSpPr>
          <p:nvPr/>
        </p:nvSpPr>
        <p:spPr bwMode="auto">
          <a:xfrm>
            <a:off x="827584" y="343690"/>
            <a:ext cx="612068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2">
                    <a:lumMod val="10000"/>
                  </a:schemeClr>
                </a:solidFill>
                <a:effectLst/>
                <a:latin typeface="+mj-lt"/>
                <a:cs typeface="Arial" pitchFamily="34" charset="0"/>
              </a:rPr>
              <a:t>Food on the hulks</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a:solidFill>
                <a:schemeClr val="tx2">
                  <a:lumMod val="10000"/>
                </a:schemeClr>
              </a:solidFill>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2">
                    <a:lumMod val="10000"/>
                  </a:schemeClr>
                </a:solidFill>
                <a:effectLst/>
                <a:latin typeface="+mj-lt"/>
                <a:cs typeface="Arial" pitchFamily="34" charset="0"/>
              </a:rPr>
              <a:t>The authorities were always keen to keep down the cost of the prisons. They wanted to avoid giving prisoners a better life than the poor had outside the hulks.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2">
                    <a:lumMod val="10000"/>
                  </a:schemeClr>
                </a:solidFill>
                <a:effectLst/>
                <a:latin typeface="+mj-lt"/>
                <a:cs typeface="Arial" pitchFamily="34" charset="0"/>
              </a:rPr>
              <a:t>The quality of the prisoners' food was therefore kept as low as possible. The monotonous daily meals consisted chiefly of:</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i="0" u="none" strike="noStrike" cap="none" normalizeH="0" baseline="0" dirty="0" smtClean="0">
                <a:ln>
                  <a:noFill/>
                </a:ln>
                <a:solidFill>
                  <a:schemeClr val="tx2">
                    <a:lumMod val="10000"/>
                  </a:schemeClr>
                </a:solidFill>
                <a:effectLst/>
                <a:latin typeface="+mj-lt"/>
                <a:cs typeface="Arial" pitchFamily="34" charset="0"/>
              </a:rPr>
              <a:t>ox-cheek, either boiled or made into soup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i="0" u="none" strike="noStrike" cap="none" normalizeH="0" baseline="0" dirty="0" err="1" smtClean="0">
                <a:ln>
                  <a:noFill/>
                </a:ln>
                <a:solidFill>
                  <a:schemeClr val="tx2">
                    <a:lumMod val="10000"/>
                  </a:schemeClr>
                </a:solidFill>
                <a:effectLst/>
                <a:latin typeface="+mj-lt"/>
                <a:cs typeface="Arial" pitchFamily="34" charset="0"/>
              </a:rPr>
              <a:t>pease</a:t>
            </a:r>
            <a:r>
              <a:rPr kumimoji="0" lang="en-US" sz="1800" i="0" u="none" strike="noStrike" cap="none" normalizeH="0" baseline="0" dirty="0" smtClean="0">
                <a:ln>
                  <a:noFill/>
                </a:ln>
                <a:solidFill>
                  <a:schemeClr val="tx2">
                    <a:lumMod val="10000"/>
                  </a:schemeClr>
                </a:solidFill>
                <a:effectLst/>
                <a:latin typeface="+mj-lt"/>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i="0" u="none" strike="noStrike" cap="none" normalizeH="0" baseline="0" dirty="0" smtClean="0">
                <a:ln>
                  <a:noFill/>
                </a:ln>
                <a:solidFill>
                  <a:schemeClr val="tx2">
                    <a:lumMod val="10000"/>
                  </a:schemeClr>
                </a:solidFill>
                <a:effectLst/>
                <a:latin typeface="+mj-lt"/>
                <a:cs typeface="Arial" pitchFamily="34" charset="0"/>
              </a:rPr>
              <a:t>bread or biscuit. </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dirty="0">
              <a:solidFill>
                <a:schemeClr val="tx2">
                  <a:lumMod val="10000"/>
                </a:schemeClr>
              </a:solidFill>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800" i="0" u="none" strike="noStrike" cap="none" normalizeH="0" baseline="0" dirty="0" smtClean="0">
              <a:ln>
                <a:noFill/>
              </a:ln>
              <a:solidFill>
                <a:schemeClr val="tx2">
                  <a:lumMod val="10000"/>
                </a:schemeClr>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2">
                    <a:lumMod val="10000"/>
                  </a:schemeClr>
                </a:solidFill>
                <a:effectLst/>
                <a:latin typeface="+mj-lt"/>
                <a:cs typeface="Arial" pitchFamily="34" charset="0"/>
              </a:rPr>
              <a:t>The biscuits were often </a:t>
            </a:r>
            <a:r>
              <a:rPr kumimoji="0" lang="en-US" sz="1800" i="0" u="none" strike="noStrike" cap="none" normalizeH="0" baseline="0" dirty="0" err="1" smtClean="0">
                <a:ln>
                  <a:noFill/>
                </a:ln>
                <a:solidFill>
                  <a:schemeClr val="tx2">
                    <a:lumMod val="10000"/>
                  </a:schemeClr>
                </a:solidFill>
                <a:effectLst/>
                <a:latin typeface="+mj-lt"/>
                <a:cs typeface="Arial" pitchFamily="34" charset="0"/>
              </a:rPr>
              <a:t>mouldy</a:t>
            </a:r>
            <a:r>
              <a:rPr kumimoji="0" lang="en-US" sz="1800" i="0" u="none" strike="noStrike" cap="none" normalizeH="0" baseline="0" dirty="0" smtClean="0">
                <a:ln>
                  <a:noFill/>
                </a:ln>
                <a:solidFill>
                  <a:schemeClr val="tx2">
                    <a:lumMod val="10000"/>
                  </a:schemeClr>
                </a:solidFill>
                <a:effectLst/>
                <a:latin typeface="+mj-lt"/>
                <a:cs typeface="Arial" pitchFamily="34" charset="0"/>
              </a:rPr>
              <a:t> and green on both sides! On two days a week the meat was replaced by oatmeal and cheese. Each prisoner had two pints of beer four days a week, and badly filtered water, drawn from the river, on the others. </a:t>
            </a:r>
          </a:p>
        </p:txBody>
      </p:sp>
      <p:pic>
        <p:nvPicPr>
          <p:cNvPr id="274434" name="Picture 2" descr="Ship's Biscuit or Hard Tack.">
            <a:hlinkClick r:id="rId2"/>
          </p:cNvPr>
          <p:cNvPicPr>
            <a:picLocks noChangeAspect="1" noChangeArrowheads="1"/>
          </p:cNvPicPr>
          <p:nvPr/>
        </p:nvPicPr>
        <p:blipFill>
          <a:blip r:embed="rId3" cstate="print"/>
          <a:srcRect/>
          <a:stretch>
            <a:fillRect/>
          </a:stretch>
        </p:blipFill>
        <p:spPr bwMode="auto">
          <a:xfrm>
            <a:off x="7092280" y="3933056"/>
            <a:ext cx="1905000" cy="1590675"/>
          </a:xfrm>
          <a:prstGeom prst="rect">
            <a:avLst/>
          </a:prstGeom>
          <a:noFill/>
          <a:effectLst>
            <a:softEdge rad="317500"/>
          </a:effectLst>
        </p:spPr>
      </p:pic>
      <p:pic>
        <p:nvPicPr>
          <p:cNvPr id="274435" name="Picture 3" descr="View full size image">
            <a:hlinkClick r:id="rId2"/>
          </p:cNvPr>
          <p:cNvPicPr>
            <a:picLocks noChangeAspect="1" noChangeArrowheads="1"/>
          </p:cNvPicPr>
          <p:nvPr/>
        </p:nvPicPr>
        <p:blipFill>
          <a:blip r:embed="rId4" cstate="print"/>
          <a:srcRect/>
          <a:stretch>
            <a:fillRect/>
          </a:stretch>
        </p:blipFill>
        <p:spPr bwMode="auto">
          <a:xfrm>
            <a:off x="155575" y="-1662113"/>
            <a:ext cx="266700" cy="152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74433">
                                            <p:txEl>
                                              <p:pRg st="0" end="0"/>
                                            </p:txEl>
                                          </p:spTgt>
                                        </p:tgtEl>
                                        <p:attrNameLst>
                                          <p:attrName>style.visibility</p:attrName>
                                        </p:attrNameLst>
                                      </p:cBhvr>
                                      <p:to>
                                        <p:strVal val="visible"/>
                                      </p:to>
                                    </p:set>
                                    <p:animEffect transition="in" filter="fade">
                                      <p:cBhvr>
                                        <p:cTn id="7" dur="3000"/>
                                        <p:tgtEl>
                                          <p:spTgt spid="274433">
                                            <p:txEl>
                                              <p:pRg st="0" end="0"/>
                                            </p:txEl>
                                          </p:spTgt>
                                        </p:tgtEl>
                                      </p:cBhvr>
                                    </p:animEffect>
                                    <p:anim calcmode="lin" valueType="num">
                                      <p:cBhvr>
                                        <p:cTn id="8" dur="3000" fill="hold"/>
                                        <p:tgtEl>
                                          <p:spTgt spid="274433">
                                            <p:txEl>
                                              <p:pRg st="0" end="0"/>
                                            </p:txEl>
                                          </p:spTgt>
                                        </p:tgtEl>
                                        <p:attrNameLst>
                                          <p:attrName>ppt_x</p:attrName>
                                        </p:attrNameLst>
                                      </p:cBhvr>
                                      <p:tavLst>
                                        <p:tav tm="0">
                                          <p:val>
                                            <p:strVal val="#ppt_x"/>
                                          </p:val>
                                        </p:tav>
                                        <p:tav tm="100000">
                                          <p:val>
                                            <p:strVal val="#ppt_x"/>
                                          </p:val>
                                        </p:tav>
                                      </p:tavLst>
                                    </p:anim>
                                    <p:anim calcmode="lin" valueType="num">
                                      <p:cBhvr>
                                        <p:cTn id="9" dur="2700" decel="100000" fill="hold"/>
                                        <p:tgtEl>
                                          <p:spTgt spid="274433">
                                            <p:txEl>
                                              <p:pRg st="0" end="0"/>
                                            </p:txEl>
                                          </p:spTgt>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27443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74433">
                                            <p:txEl>
                                              <p:pRg st="2" end="2"/>
                                            </p:txEl>
                                          </p:spTgt>
                                        </p:tgtEl>
                                        <p:attrNameLst>
                                          <p:attrName>style.visibility</p:attrName>
                                        </p:attrNameLst>
                                      </p:cBhvr>
                                      <p:to>
                                        <p:strVal val="visible"/>
                                      </p:to>
                                    </p:set>
                                    <p:animEffect transition="in" filter="fade">
                                      <p:cBhvr>
                                        <p:cTn id="15" dur="3000"/>
                                        <p:tgtEl>
                                          <p:spTgt spid="274433">
                                            <p:txEl>
                                              <p:pRg st="2" end="2"/>
                                            </p:txEl>
                                          </p:spTgt>
                                        </p:tgtEl>
                                      </p:cBhvr>
                                    </p:animEffect>
                                    <p:anim calcmode="lin" valueType="num">
                                      <p:cBhvr>
                                        <p:cTn id="16" dur="3000" fill="hold"/>
                                        <p:tgtEl>
                                          <p:spTgt spid="274433">
                                            <p:txEl>
                                              <p:pRg st="2" end="2"/>
                                            </p:txEl>
                                          </p:spTgt>
                                        </p:tgtEl>
                                        <p:attrNameLst>
                                          <p:attrName>ppt_x</p:attrName>
                                        </p:attrNameLst>
                                      </p:cBhvr>
                                      <p:tavLst>
                                        <p:tav tm="0">
                                          <p:val>
                                            <p:strVal val="#ppt_x"/>
                                          </p:val>
                                        </p:tav>
                                        <p:tav tm="100000">
                                          <p:val>
                                            <p:strVal val="#ppt_x"/>
                                          </p:val>
                                        </p:tav>
                                      </p:tavLst>
                                    </p:anim>
                                    <p:anim calcmode="lin" valueType="num">
                                      <p:cBhvr>
                                        <p:cTn id="17" dur="2700" decel="100000" fill="hold"/>
                                        <p:tgtEl>
                                          <p:spTgt spid="274433">
                                            <p:txEl>
                                              <p:pRg st="2" end="2"/>
                                            </p:txEl>
                                          </p:spTgt>
                                        </p:tgtEl>
                                        <p:attrNameLst>
                                          <p:attrName>ppt_y</p:attrName>
                                        </p:attrNameLst>
                                      </p:cBhvr>
                                      <p:tavLst>
                                        <p:tav tm="0">
                                          <p:val>
                                            <p:strVal val="#ppt_y+1"/>
                                          </p:val>
                                        </p:tav>
                                        <p:tav tm="100000">
                                          <p:val>
                                            <p:strVal val="#ppt_y-.03"/>
                                          </p:val>
                                        </p:tav>
                                      </p:tavLst>
                                    </p:anim>
                                    <p:anim calcmode="lin" valueType="num">
                                      <p:cBhvr>
                                        <p:cTn id="18" dur="300" accel="100000" fill="hold">
                                          <p:stCondLst>
                                            <p:cond delay="2700"/>
                                          </p:stCondLst>
                                        </p:cTn>
                                        <p:tgtEl>
                                          <p:spTgt spid="27443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74433">
                                            <p:txEl>
                                              <p:pRg st="3" end="3"/>
                                            </p:txEl>
                                          </p:spTgt>
                                        </p:tgtEl>
                                        <p:attrNameLst>
                                          <p:attrName>style.visibility</p:attrName>
                                        </p:attrNameLst>
                                      </p:cBhvr>
                                      <p:to>
                                        <p:strVal val="visible"/>
                                      </p:to>
                                    </p:set>
                                    <p:animEffect transition="in" filter="fade">
                                      <p:cBhvr>
                                        <p:cTn id="23" dur="3000"/>
                                        <p:tgtEl>
                                          <p:spTgt spid="274433">
                                            <p:txEl>
                                              <p:pRg st="3" end="3"/>
                                            </p:txEl>
                                          </p:spTgt>
                                        </p:tgtEl>
                                      </p:cBhvr>
                                    </p:animEffect>
                                    <p:anim calcmode="lin" valueType="num">
                                      <p:cBhvr>
                                        <p:cTn id="24" dur="3000" fill="hold"/>
                                        <p:tgtEl>
                                          <p:spTgt spid="274433">
                                            <p:txEl>
                                              <p:pRg st="3" end="3"/>
                                            </p:txEl>
                                          </p:spTgt>
                                        </p:tgtEl>
                                        <p:attrNameLst>
                                          <p:attrName>ppt_x</p:attrName>
                                        </p:attrNameLst>
                                      </p:cBhvr>
                                      <p:tavLst>
                                        <p:tav tm="0">
                                          <p:val>
                                            <p:strVal val="#ppt_x"/>
                                          </p:val>
                                        </p:tav>
                                        <p:tav tm="100000">
                                          <p:val>
                                            <p:strVal val="#ppt_x"/>
                                          </p:val>
                                        </p:tav>
                                      </p:tavLst>
                                    </p:anim>
                                    <p:anim calcmode="lin" valueType="num">
                                      <p:cBhvr>
                                        <p:cTn id="25" dur="2700" decel="100000" fill="hold"/>
                                        <p:tgtEl>
                                          <p:spTgt spid="274433">
                                            <p:txEl>
                                              <p:pRg st="3" end="3"/>
                                            </p:txEl>
                                          </p:spTgt>
                                        </p:tgtEl>
                                        <p:attrNameLst>
                                          <p:attrName>ppt_y</p:attrName>
                                        </p:attrNameLst>
                                      </p:cBhvr>
                                      <p:tavLst>
                                        <p:tav tm="0">
                                          <p:val>
                                            <p:strVal val="#ppt_y+1"/>
                                          </p:val>
                                        </p:tav>
                                        <p:tav tm="100000">
                                          <p:val>
                                            <p:strVal val="#ppt_y-.03"/>
                                          </p:val>
                                        </p:tav>
                                      </p:tavLst>
                                    </p:anim>
                                    <p:anim calcmode="lin" valueType="num">
                                      <p:cBhvr>
                                        <p:cTn id="26" dur="300" accel="100000" fill="hold">
                                          <p:stCondLst>
                                            <p:cond delay="2700"/>
                                          </p:stCondLst>
                                        </p:cTn>
                                        <p:tgtEl>
                                          <p:spTgt spid="27443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74433">
                                            <p:txEl>
                                              <p:pRg st="4" end="4"/>
                                            </p:txEl>
                                          </p:spTgt>
                                        </p:tgtEl>
                                        <p:attrNameLst>
                                          <p:attrName>style.visibility</p:attrName>
                                        </p:attrNameLst>
                                      </p:cBhvr>
                                      <p:to>
                                        <p:strVal val="visible"/>
                                      </p:to>
                                    </p:set>
                                    <p:animEffect transition="in" filter="fade">
                                      <p:cBhvr>
                                        <p:cTn id="31" dur="3000"/>
                                        <p:tgtEl>
                                          <p:spTgt spid="274433">
                                            <p:txEl>
                                              <p:pRg st="4" end="4"/>
                                            </p:txEl>
                                          </p:spTgt>
                                        </p:tgtEl>
                                      </p:cBhvr>
                                    </p:animEffect>
                                    <p:anim calcmode="lin" valueType="num">
                                      <p:cBhvr>
                                        <p:cTn id="32" dur="3000" fill="hold"/>
                                        <p:tgtEl>
                                          <p:spTgt spid="274433">
                                            <p:txEl>
                                              <p:pRg st="4" end="4"/>
                                            </p:txEl>
                                          </p:spTgt>
                                        </p:tgtEl>
                                        <p:attrNameLst>
                                          <p:attrName>ppt_x</p:attrName>
                                        </p:attrNameLst>
                                      </p:cBhvr>
                                      <p:tavLst>
                                        <p:tav tm="0">
                                          <p:val>
                                            <p:strVal val="#ppt_x"/>
                                          </p:val>
                                        </p:tav>
                                        <p:tav tm="100000">
                                          <p:val>
                                            <p:strVal val="#ppt_x"/>
                                          </p:val>
                                        </p:tav>
                                      </p:tavLst>
                                    </p:anim>
                                    <p:anim calcmode="lin" valueType="num">
                                      <p:cBhvr>
                                        <p:cTn id="33" dur="2700" decel="100000" fill="hold"/>
                                        <p:tgtEl>
                                          <p:spTgt spid="274433">
                                            <p:txEl>
                                              <p:pRg st="4" end="4"/>
                                            </p:txEl>
                                          </p:spTgt>
                                        </p:tgtEl>
                                        <p:attrNameLst>
                                          <p:attrName>ppt_y</p:attrName>
                                        </p:attrNameLst>
                                      </p:cBhvr>
                                      <p:tavLst>
                                        <p:tav tm="0">
                                          <p:val>
                                            <p:strVal val="#ppt_y+1"/>
                                          </p:val>
                                        </p:tav>
                                        <p:tav tm="100000">
                                          <p:val>
                                            <p:strVal val="#ppt_y-.03"/>
                                          </p:val>
                                        </p:tav>
                                      </p:tavLst>
                                    </p:anim>
                                    <p:anim calcmode="lin" valueType="num">
                                      <p:cBhvr>
                                        <p:cTn id="34" dur="300" accel="100000" fill="hold">
                                          <p:stCondLst>
                                            <p:cond delay="2700"/>
                                          </p:stCondLst>
                                        </p:cTn>
                                        <p:tgtEl>
                                          <p:spTgt spid="27443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74433">
                                            <p:txEl>
                                              <p:pRg st="5" end="5"/>
                                            </p:txEl>
                                          </p:spTgt>
                                        </p:tgtEl>
                                        <p:attrNameLst>
                                          <p:attrName>style.visibility</p:attrName>
                                        </p:attrNameLst>
                                      </p:cBhvr>
                                      <p:to>
                                        <p:strVal val="visible"/>
                                      </p:to>
                                    </p:set>
                                    <p:animEffect transition="in" filter="fade">
                                      <p:cBhvr>
                                        <p:cTn id="39" dur="3000"/>
                                        <p:tgtEl>
                                          <p:spTgt spid="274433">
                                            <p:txEl>
                                              <p:pRg st="5" end="5"/>
                                            </p:txEl>
                                          </p:spTgt>
                                        </p:tgtEl>
                                      </p:cBhvr>
                                    </p:animEffect>
                                    <p:anim calcmode="lin" valueType="num">
                                      <p:cBhvr>
                                        <p:cTn id="40" dur="3000" fill="hold"/>
                                        <p:tgtEl>
                                          <p:spTgt spid="274433">
                                            <p:txEl>
                                              <p:pRg st="5" end="5"/>
                                            </p:txEl>
                                          </p:spTgt>
                                        </p:tgtEl>
                                        <p:attrNameLst>
                                          <p:attrName>ppt_x</p:attrName>
                                        </p:attrNameLst>
                                      </p:cBhvr>
                                      <p:tavLst>
                                        <p:tav tm="0">
                                          <p:val>
                                            <p:strVal val="#ppt_x"/>
                                          </p:val>
                                        </p:tav>
                                        <p:tav tm="100000">
                                          <p:val>
                                            <p:strVal val="#ppt_x"/>
                                          </p:val>
                                        </p:tav>
                                      </p:tavLst>
                                    </p:anim>
                                    <p:anim calcmode="lin" valueType="num">
                                      <p:cBhvr>
                                        <p:cTn id="41" dur="2700" decel="100000" fill="hold"/>
                                        <p:tgtEl>
                                          <p:spTgt spid="274433">
                                            <p:txEl>
                                              <p:pRg st="5" end="5"/>
                                            </p:txEl>
                                          </p:spTgt>
                                        </p:tgtEl>
                                        <p:attrNameLst>
                                          <p:attrName>ppt_y</p:attrName>
                                        </p:attrNameLst>
                                      </p:cBhvr>
                                      <p:tavLst>
                                        <p:tav tm="0">
                                          <p:val>
                                            <p:strVal val="#ppt_y+1"/>
                                          </p:val>
                                        </p:tav>
                                        <p:tav tm="100000">
                                          <p:val>
                                            <p:strVal val="#ppt_y-.03"/>
                                          </p:val>
                                        </p:tav>
                                      </p:tavLst>
                                    </p:anim>
                                    <p:anim calcmode="lin" valueType="num">
                                      <p:cBhvr>
                                        <p:cTn id="42" dur="300" accel="100000" fill="hold">
                                          <p:stCondLst>
                                            <p:cond delay="2700"/>
                                          </p:stCondLst>
                                        </p:cTn>
                                        <p:tgtEl>
                                          <p:spTgt spid="27443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74433">
                                            <p:txEl>
                                              <p:pRg st="6" end="6"/>
                                            </p:txEl>
                                          </p:spTgt>
                                        </p:tgtEl>
                                        <p:attrNameLst>
                                          <p:attrName>style.visibility</p:attrName>
                                        </p:attrNameLst>
                                      </p:cBhvr>
                                      <p:to>
                                        <p:strVal val="visible"/>
                                      </p:to>
                                    </p:set>
                                    <p:animEffect transition="in" filter="fade">
                                      <p:cBhvr>
                                        <p:cTn id="47" dur="3000"/>
                                        <p:tgtEl>
                                          <p:spTgt spid="274433">
                                            <p:txEl>
                                              <p:pRg st="6" end="6"/>
                                            </p:txEl>
                                          </p:spTgt>
                                        </p:tgtEl>
                                      </p:cBhvr>
                                    </p:animEffect>
                                    <p:anim calcmode="lin" valueType="num">
                                      <p:cBhvr>
                                        <p:cTn id="48" dur="3000" fill="hold"/>
                                        <p:tgtEl>
                                          <p:spTgt spid="274433">
                                            <p:txEl>
                                              <p:pRg st="6" end="6"/>
                                            </p:txEl>
                                          </p:spTgt>
                                        </p:tgtEl>
                                        <p:attrNameLst>
                                          <p:attrName>ppt_x</p:attrName>
                                        </p:attrNameLst>
                                      </p:cBhvr>
                                      <p:tavLst>
                                        <p:tav tm="0">
                                          <p:val>
                                            <p:strVal val="#ppt_x"/>
                                          </p:val>
                                        </p:tav>
                                        <p:tav tm="100000">
                                          <p:val>
                                            <p:strVal val="#ppt_x"/>
                                          </p:val>
                                        </p:tav>
                                      </p:tavLst>
                                    </p:anim>
                                    <p:anim calcmode="lin" valueType="num">
                                      <p:cBhvr>
                                        <p:cTn id="49" dur="2700" decel="100000" fill="hold"/>
                                        <p:tgtEl>
                                          <p:spTgt spid="274433">
                                            <p:txEl>
                                              <p:pRg st="6" end="6"/>
                                            </p:txEl>
                                          </p:spTgt>
                                        </p:tgtEl>
                                        <p:attrNameLst>
                                          <p:attrName>ppt_y</p:attrName>
                                        </p:attrNameLst>
                                      </p:cBhvr>
                                      <p:tavLst>
                                        <p:tav tm="0">
                                          <p:val>
                                            <p:strVal val="#ppt_y+1"/>
                                          </p:val>
                                        </p:tav>
                                        <p:tav tm="100000">
                                          <p:val>
                                            <p:strVal val="#ppt_y-.03"/>
                                          </p:val>
                                        </p:tav>
                                      </p:tavLst>
                                    </p:anim>
                                    <p:anim calcmode="lin" valueType="num">
                                      <p:cBhvr>
                                        <p:cTn id="50" dur="300" accel="100000" fill="hold">
                                          <p:stCondLst>
                                            <p:cond delay="2700"/>
                                          </p:stCondLst>
                                        </p:cTn>
                                        <p:tgtEl>
                                          <p:spTgt spid="27443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74433">
                                            <p:txEl>
                                              <p:pRg st="9" end="9"/>
                                            </p:txEl>
                                          </p:spTgt>
                                        </p:tgtEl>
                                        <p:attrNameLst>
                                          <p:attrName>style.visibility</p:attrName>
                                        </p:attrNameLst>
                                      </p:cBhvr>
                                      <p:to>
                                        <p:strVal val="visible"/>
                                      </p:to>
                                    </p:set>
                                    <p:animEffect transition="in" filter="fade">
                                      <p:cBhvr>
                                        <p:cTn id="55" dur="3000"/>
                                        <p:tgtEl>
                                          <p:spTgt spid="274433">
                                            <p:txEl>
                                              <p:pRg st="9" end="9"/>
                                            </p:txEl>
                                          </p:spTgt>
                                        </p:tgtEl>
                                      </p:cBhvr>
                                    </p:animEffect>
                                    <p:anim calcmode="lin" valueType="num">
                                      <p:cBhvr>
                                        <p:cTn id="56" dur="3000" fill="hold"/>
                                        <p:tgtEl>
                                          <p:spTgt spid="274433">
                                            <p:txEl>
                                              <p:pRg st="9" end="9"/>
                                            </p:txEl>
                                          </p:spTgt>
                                        </p:tgtEl>
                                        <p:attrNameLst>
                                          <p:attrName>ppt_x</p:attrName>
                                        </p:attrNameLst>
                                      </p:cBhvr>
                                      <p:tavLst>
                                        <p:tav tm="0">
                                          <p:val>
                                            <p:strVal val="#ppt_x"/>
                                          </p:val>
                                        </p:tav>
                                        <p:tav tm="100000">
                                          <p:val>
                                            <p:strVal val="#ppt_x"/>
                                          </p:val>
                                        </p:tav>
                                      </p:tavLst>
                                    </p:anim>
                                    <p:anim calcmode="lin" valueType="num">
                                      <p:cBhvr>
                                        <p:cTn id="57" dur="2700" decel="100000" fill="hold"/>
                                        <p:tgtEl>
                                          <p:spTgt spid="274433">
                                            <p:txEl>
                                              <p:pRg st="9" end="9"/>
                                            </p:txEl>
                                          </p:spTgt>
                                        </p:tgtEl>
                                        <p:attrNameLst>
                                          <p:attrName>ppt_y</p:attrName>
                                        </p:attrNameLst>
                                      </p:cBhvr>
                                      <p:tavLst>
                                        <p:tav tm="0">
                                          <p:val>
                                            <p:strVal val="#ppt_y+1"/>
                                          </p:val>
                                        </p:tav>
                                        <p:tav tm="100000">
                                          <p:val>
                                            <p:strVal val="#ppt_y-.03"/>
                                          </p:val>
                                        </p:tav>
                                      </p:tavLst>
                                    </p:anim>
                                    <p:anim calcmode="lin" valueType="num">
                                      <p:cBhvr>
                                        <p:cTn id="58" dur="300" accel="100000" fill="hold">
                                          <p:stCondLst>
                                            <p:cond delay="2700"/>
                                          </p:stCondLst>
                                        </p:cTn>
                                        <p:tgtEl>
                                          <p:spTgt spid="274433">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American independence</a:t>
            </a:r>
            <a:endParaRPr lang="en-AU" dirty="0"/>
          </a:p>
        </p:txBody>
      </p:sp>
      <p:sp>
        <p:nvSpPr>
          <p:cNvPr id="4" name="Content Placeholder 2"/>
          <p:cNvSpPr>
            <a:spLocks noGrp="1"/>
          </p:cNvSpPr>
          <p:nvPr>
            <p:ph idx="1"/>
          </p:nvPr>
        </p:nvSpPr>
        <p:spPr/>
        <p:txBody>
          <a:bodyPr>
            <a:normAutofit fontScale="70000" lnSpcReduction="20000"/>
          </a:bodyPr>
          <a:lstStyle/>
          <a:p>
            <a:r>
              <a:rPr lang="en-AU" b="1" dirty="0" smtClean="0">
                <a:solidFill>
                  <a:schemeClr val="tx2">
                    <a:lumMod val="10000"/>
                  </a:schemeClr>
                </a:solidFill>
              </a:rPr>
              <a:t>It was too expensive to build more jails, and the English upper class didn’t want to have to see people suffering in chain gangs. Everyone wanted to get rid of the problem. The best idea seemed to be to take the prisoners to another country where England owned land, and leave them there. This was called transportation.</a:t>
            </a:r>
          </a:p>
          <a:p>
            <a:endParaRPr lang="en-AU" b="1" dirty="0" smtClean="0">
              <a:solidFill>
                <a:schemeClr val="tx2">
                  <a:lumMod val="10000"/>
                </a:schemeClr>
              </a:solidFill>
            </a:endParaRPr>
          </a:p>
          <a:p>
            <a:r>
              <a:rPr lang="en-AU" b="1" dirty="0" smtClean="0">
                <a:solidFill>
                  <a:schemeClr val="tx2">
                    <a:lumMod val="10000"/>
                  </a:schemeClr>
                </a:solidFill>
              </a:rPr>
              <a:t>Transportation</a:t>
            </a:r>
          </a:p>
          <a:p>
            <a:r>
              <a:rPr lang="en-AU" b="1" dirty="0" smtClean="0">
                <a:solidFill>
                  <a:schemeClr val="tx2">
                    <a:lumMod val="10000"/>
                  </a:schemeClr>
                </a:solidFill>
              </a:rPr>
              <a:t>Transportation had been used since the beginning of the eighteenth century to rid the English of their prisoners. Usually, convicts were taken to the British colony of America, but the American War of Independence (1775–1783) changed all that forever. The Americans no longer wanted to be a part of the British Empire, and were willing to fight for the right to govern themselves.</a:t>
            </a:r>
          </a:p>
          <a:p>
            <a:endParaRPr lang="en-AU" b="1" dirty="0" smtClean="0">
              <a:solidFill>
                <a:schemeClr val="tx2">
                  <a:lumMod val="10000"/>
                </a:schemeClr>
              </a:solidFill>
            </a:endParaRPr>
          </a:p>
          <a:p>
            <a:r>
              <a:rPr lang="en-AU" b="1" dirty="0" smtClean="0">
                <a:solidFill>
                  <a:schemeClr val="tx2">
                    <a:lumMod val="10000"/>
                  </a:schemeClr>
                </a:solidFill>
              </a:rPr>
              <a:t>America won the war, and its new government told Britain not to send any more white convicts. The Americans preferred to use black African slaves to do the work.</a:t>
            </a:r>
          </a:p>
          <a:p>
            <a:endParaRPr lang="en-A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000"/>
                                        <p:tgtEl>
                                          <p:spTgt spid="4">
                                            <p:txEl>
                                              <p:pRg st="0" end="0"/>
                                            </p:txEl>
                                          </p:spTgt>
                                        </p:tgtEl>
                                      </p:cBhvr>
                                    </p:animEffect>
                                    <p:anim calcmode="lin" valueType="num">
                                      <p:cBhvr>
                                        <p:cTn id="8"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7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3000"/>
                                        <p:tgtEl>
                                          <p:spTgt spid="4">
                                            <p:txEl>
                                              <p:pRg st="2" end="2"/>
                                            </p:txEl>
                                          </p:spTgt>
                                        </p:tgtEl>
                                      </p:cBhvr>
                                    </p:animEffect>
                                    <p:anim calcmode="lin" valueType="num">
                                      <p:cBhvr>
                                        <p:cTn id="16" dur="3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27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18" dur="300" accel="100000" fill="hold">
                                          <p:stCondLst>
                                            <p:cond delay="27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3000"/>
                                        <p:tgtEl>
                                          <p:spTgt spid="4">
                                            <p:txEl>
                                              <p:pRg st="3" end="3"/>
                                            </p:txEl>
                                          </p:spTgt>
                                        </p:tgtEl>
                                      </p:cBhvr>
                                    </p:animEffect>
                                    <p:anim calcmode="lin" valueType="num">
                                      <p:cBhvr>
                                        <p:cTn id="24" dur="3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5" dur="27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26" dur="300" accel="100000" fill="hold">
                                          <p:stCondLst>
                                            <p:cond delay="27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3000"/>
                                        <p:tgtEl>
                                          <p:spTgt spid="4">
                                            <p:txEl>
                                              <p:pRg st="5" end="5"/>
                                            </p:txEl>
                                          </p:spTgt>
                                        </p:tgtEl>
                                      </p:cBhvr>
                                    </p:animEffect>
                                    <p:anim calcmode="lin" valueType="num">
                                      <p:cBhvr>
                                        <p:cTn id="32" dur="3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27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34" dur="300" accel="100000" fill="hold">
                                          <p:stCondLst>
                                            <p:cond delay="27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0672" y="1052736"/>
            <a:ext cx="2057400" cy="1066800"/>
          </a:xfrm>
        </p:spPr>
        <p:txBody>
          <a:bodyPr/>
          <a:lstStyle/>
          <a:p>
            <a:endParaRPr lang="en-AU" dirty="0"/>
          </a:p>
        </p:txBody>
      </p:sp>
      <p:sp>
        <p:nvSpPr>
          <p:cNvPr id="4" name="Text Placeholder 3"/>
          <p:cNvSpPr>
            <a:spLocks noGrp="1"/>
          </p:cNvSpPr>
          <p:nvPr>
            <p:ph type="body" sz="half" idx="2"/>
          </p:nvPr>
        </p:nvSpPr>
        <p:spPr>
          <a:xfrm>
            <a:off x="6084168" y="476672"/>
            <a:ext cx="2602632" cy="4248472"/>
          </a:xfrm>
        </p:spPr>
        <p:txBody>
          <a:bodyPr>
            <a:noAutofit/>
          </a:bodyPr>
          <a:lstStyle/>
          <a:p>
            <a:r>
              <a:rPr lang="en-AU" sz="1400" b="1" dirty="0" smtClean="0">
                <a:solidFill>
                  <a:schemeClr val="bg1">
                    <a:lumMod val="95000"/>
                    <a:lumOff val="5000"/>
                  </a:schemeClr>
                </a:solidFill>
                <a:latin typeface="Century Gothic" pitchFamily="34" charset="0"/>
              </a:rPr>
              <a:t>However, there were major developments and inventions in agriculture, manufacture and travel that eventually spread throughout Europe and North America.</a:t>
            </a:r>
          </a:p>
          <a:p>
            <a:r>
              <a:rPr lang="en-AU" sz="1400" b="1" dirty="0" smtClean="0">
                <a:solidFill>
                  <a:schemeClr val="bg1">
                    <a:lumMod val="95000"/>
                    <a:lumOff val="5000"/>
                  </a:schemeClr>
                </a:solidFill>
                <a:latin typeface="Century Gothic" pitchFamily="34" charset="0"/>
              </a:rPr>
              <a:t> Industry and manufacturing that was once all by hand could now be done by machine. It all started with the textile industry and spread to other products. </a:t>
            </a:r>
          </a:p>
          <a:p>
            <a:endParaRPr lang="en-AU" sz="1400" dirty="0"/>
          </a:p>
        </p:txBody>
      </p:sp>
      <p:pic>
        <p:nvPicPr>
          <p:cNvPr id="257026" name="Picture 2"/>
          <p:cNvPicPr>
            <a:picLocks noChangeAspect="1" noChangeArrowheads="1"/>
          </p:cNvPicPr>
          <p:nvPr/>
        </p:nvPicPr>
        <p:blipFill>
          <a:blip r:embed="rId2" cstate="print">
            <a:lum bright="25000" contrast="28000"/>
          </a:blip>
          <a:srcRect/>
          <a:stretch>
            <a:fillRect/>
          </a:stretch>
        </p:blipFill>
        <p:spPr bwMode="auto">
          <a:xfrm>
            <a:off x="539552" y="764704"/>
            <a:ext cx="5077346" cy="3683227"/>
          </a:xfrm>
          <a:prstGeom prst="rect">
            <a:avLst/>
          </a:prstGeom>
          <a:ln>
            <a:noFill/>
          </a:ln>
          <a:effectLst>
            <a:softEdge rad="112500"/>
          </a:effectLst>
        </p:spPr>
      </p:pic>
      <p:sp>
        <p:nvSpPr>
          <p:cNvPr id="6" name="Rectangle 5"/>
          <p:cNvSpPr/>
          <p:nvPr/>
        </p:nvSpPr>
        <p:spPr>
          <a:xfrm>
            <a:off x="467544" y="4941168"/>
            <a:ext cx="8208912" cy="1477328"/>
          </a:xfrm>
          <a:prstGeom prst="rect">
            <a:avLst/>
          </a:prstGeom>
        </p:spPr>
        <p:txBody>
          <a:bodyPr wrap="square">
            <a:spAutoFit/>
          </a:bodyPr>
          <a:lstStyle/>
          <a:p>
            <a:r>
              <a:rPr lang="en-AU" b="1" dirty="0" smtClean="0">
                <a:solidFill>
                  <a:schemeClr val="bg1">
                    <a:lumMod val="95000"/>
                    <a:lumOff val="5000"/>
                  </a:schemeClr>
                </a:solidFill>
                <a:latin typeface="Century Gothic" pitchFamily="34" charset="0"/>
              </a:rPr>
              <a:t>Factories were built and steam powered machinery increased the manufacture. Enormous amounts of coal had to be burned to make enough steam to power the machines. Increased products meant that more goods needed to be transported, so canals were built, and roads and railways improved.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0"/>
                                        <p:tgtEl>
                                          <p:spTgt spid="4">
                                            <p:txEl>
                                              <p:pRg st="0" end="0"/>
                                            </p:txEl>
                                          </p:spTgt>
                                        </p:tgtEl>
                                      </p:cBhvr>
                                    </p:animEffect>
                                    <p:anim calcmode="lin" valueType="num">
                                      <p:cBhvr>
                                        <p:cTn id="8"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0"/>
                                        <p:tgtEl>
                                          <p:spTgt spid="4">
                                            <p:txEl>
                                              <p:pRg st="1" end="1"/>
                                            </p:txEl>
                                          </p:spTgt>
                                        </p:tgtEl>
                                      </p:cBhvr>
                                    </p:animEffect>
                                    <p:anim calcmode="lin" valueType="num">
                                      <p:cBhvr>
                                        <p:cTn id="15"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5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57026"/>
                                        </p:tgtEl>
                                        <p:attrNameLst>
                                          <p:attrName>style.visibility</p:attrName>
                                        </p:attrNameLst>
                                      </p:cBhvr>
                                      <p:to>
                                        <p:strVal val="visible"/>
                                      </p:to>
                                    </p:set>
                                    <p:animEffect transition="in" filter="fade">
                                      <p:cBhvr>
                                        <p:cTn id="21" dur="2000"/>
                                        <p:tgtEl>
                                          <p:spTgt spid="25702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slide(fromBottom)">
                                      <p:cBhvr>
                                        <p:cTn id="26"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Everyday life</a:t>
            </a:r>
            <a:endParaRPr lang="en-AU" dirty="0"/>
          </a:p>
        </p:txBody>
      </p:sp>
      <p:sp>
        <p:nvSpPr>
          <p:cNvPr id="4" name="Text Placeholder 3"/>
          <p:cNvSpPr>
            <a:spLocks noGrp="1"/>
          </p:cNvSpPr>
          <p:nvPr>
            <p:ph type="body" sz="half" idx="2"/>
          </p:nvPr>
        </p:nvSpPr>
        <p:spPr/>
        <p:txBody>
          <a:bodyPr>
            <a:normAutofit fontScale="85000" lnSpcReduction="10000"/>
          </a:bodyPr>
          <a:lstStyle/>
          <a:p>
            <a:r>
              <a:rPr lang="en-AU" b="1" dirty="0" smtClean="0">
                <a:solidFill>
                  <a:schemeClr val="bg1">
                    <a:lumMod val="95000"/>
                    <a:lumOff val="5000"/>
                  </a:schemeClr>
                </a:solidFill>
                <a:latin typeface="Century Gothic" pitchFamily="34" charset="0"/>
              </a:rPr>
              <a:t>The effects of all this rapid change on society was enormous. More and more people left the land and went to towns and cities to work in factories. The growth of the towns couldn't keep up with the number of people pouring into them, and so housing was hard to get and people lived in slums in appalling circumstances.</a:t>
            </a:r>
          </a:p>
          <a:p>
            <a:endParaRPr lang="en-AU" dirty="0"/>
          </a:p>
        </p:txBody>
      </p:sp>
      <p:pic>
        <p:nvPicPr>
          <p:cNvPr id="258050" name="Picture 2"/>
          <p:cNvPicPr>
            <a:picLocks noGrp="1" noChangeAspect="1" noChangeArrowheads="1"/>
          </p:cNvPicPr>
          <p:nvPr>
            <p:ph type="pic" idx="1"/>
          </p:nvPr>
        </p:nvPicPr>
        <p:blipFill>
          <a:blip r:embed="rId2" cstate="print"/>
          <a:srcRect l="11618" r="11618"/>
          <a:stretch>
            <a:fillRect/>
          </a:stretch>
        </p:blipFill>
        <p:spPr bwMode="auto">
          <a:xfrm>
            <a:off x="539552" y="692696"/>
            <a:ext cx="5865440" cy="541996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050"/>
                                        </p:tgtEl>
                                        <p:attrNameLst>
                                          <p:attrName>style.visibility</p:attrName>
                                        </p:attrNameLst>
                                      </p:cBhvr>
                                      <p:to>
                                        <p:strVal val="visible"/>
                                      </p:to>
                                    </p:set>
                                    <p:animEffect transition="in" filter="fade">
                                      <p:cBhvr>
                                        <p:cTn id="7" dur="2000"/>
                                        <p:tgtEl>
                                          <p:spTgt spid="258050"/>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0"/>
                                        <p:tgtEl>
                                          <p:spTgt spid="2"/>
                                        </p:tgtEl>
                                      </p:cBhvr>
                                    </p:animEffect>
                                    <p:anim calcmode="lin" valueType="num">
                                      <p:cBhvr>
                                        <p:cTn id="13" dur="5000" fill="hold"/>
                                        <p:tgtEl>
                                          <p:spTgt spid="2"/>
                                        </p:tgtEl>
                                        <p:attrNameLst>
                                          <p:attrName>ppt_x</p:attrName>
                                        </p:attrNameLst>
                                      </p:cBhvr>
                                      <p:tavLst>
                                        <p:tav tm="0">
                                          <p:val>
                                            <p:strVal val="#ppt_x"/>
                                          </p:val>
                                        </p:tav>
                                        <p:tav tm="100000">
                                          <p:val>
                                            <p:strVal val="#ppt_x"/>
                                          </p:val>
                                        </p:tav>
                                      </p:tavLst>
                                    </p:anim>
                                    <p:anim calcmode="lin" valueType="num">
                                      <p:cBhvr>
                                        <p:cTn id="14" dur="4500" decel="100000" fill="hold"/>
                                        <p:tgtEl>
                                          <p:spTgt spid="2"/>
                                        </p:tgtEl>
                                        <p:attrNameLst>
                                          <p:attrName>ppt_y</p:attrName>
                                        </p:attrNameLst>
                                      </p:cBhvr>
                                      <p:tavLst>
                                        <p:tav tm="0">
                                          <p:val>
                                            <p:strVal val="#ppt_y+1"/>
                                          </p:val>
                                        </p:tav>
                                        <p:tav tm="100000">
                                          <p:val>
                                            <p:strVal val="#ppt_y-.03"/>
                                          </p:val>
                                        </p:tav>
                                      </p:tavLst>
                                    </p:anim>
                                    <p:anim calcmode="lin" valueType="num">
                                      <p:cBhvr>
                                        <p:cTn id="15" dur="500" accel="100000" fill="hold">
                                          <p:stCondLst>
                                            <p:cond delay="4500"/>
                                          </p:stCondLst>
                                        </p:cTn>
                                        <p:tgtEl>
                                          <p:spTgt spid="2"/>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0"/>
                                        <p:tgtEl>
                                          <p:spTgt spid="4">
                                            <p:txEl>
                                              <p:pRg st="0" end="0"/>
                                            </p:txEl>
                                          </p:spTgt>
                                        </p:tgtEl>
                                      </p:cBhvr>
                                    </p:animEffect>
                                    <p:anim calcmode="lin" valueType="num">
                                      <p:cBhvr>
                                        <p:cTn id="19"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45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1" dur="500" accel="100000" fill="hold">
                                          <p:stCondLst>
                                            <p:cond delay="45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ogimages.bl.uk/images/pointsofview/7_2_large.jpg"/>
          <p:cNvPicPr>
            <a:picLocks noChangeAspect="1" noChangeArrowheads="1"/>
          </p:cNvPicPr>
          <p:nvPr/>
        </p:nvPicPr>
        <p:blipFill>
          <a:blip r:embed="rId2" cstate="print"/>
          <a:srcRect/>
          <a:stretch>
            <a:fillRect/>
          </a:stretch>
        </p:blipFill>
        <p:spPr bwMode="auto">
          <a:xfrm>
            <a:off x="539552" y="692696"/>
            <a:ext cx="5364163" cy="5038725"/>
          </a:xfrm>
          <a:prstGeom prst="rect">
            <a:avLst/>
          </a:prstGeom>
          <a:noFill/>
          <a:ln w="9525">
            <a:noFill/>
            <a:miter lim="800000"/>
            <a:headEnd/>
            <a:tailEnd/>
          </a:ln>
        </p:spPr>
      </p:pic>
      <p:pic>
        <p:nvPicPr>
          <p:cNvPr id="3" name="Picture 4" descr="http://www.democratsdiary.co.uk/uploaded_images/Poverty-in-Victorian-Britain-712591.jpg"/>
          <p:cNvPicPr>
            <a:picLocks noChangeAspect="1" noChangeArrowheads="1"/>
          </p:cNvPicPr>
          <p:nvPr/>
        </p:nvPicPr>
        <p:blipFill>
          <a:blip r:embed="rId3" cstate="print"/>
          <a:srcRect/>
          <a:stretch>
            <a:fillRect/>
          </a:stretch>
        </p:blipFill>
        <p:spPr bwMode="auto">
          <a:xfrm>
            <a:off x="4211960" y="692696"/>
            <a:ext cx="4519612" cy="5038725"/>
          </a:xfrm>
          <a:prstGeom prst="rect">
            <a:avLst/>
          </a:prstGeom>
          <a:noFill/>
          <a:ln w="9525">
            <a:noFill/>
            <a:miter lim="800000"/>
            <a:headEnd/>
            <a:tailEnd/>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upload.wikimedia.org/wikipedia/commons/thumb/a/a0/Glasgow-slum.png/300px-Glasgow-slum.png"/>
          <p:cNvPicPr>
            <a:picLocks noChangeAspect="1" noChangeArrowheads="1"/>
          </p:cNvPicPr>
          <p:nvPr/>
        </p:nvPicPr>
        <p:blipFill>
          <a:blip r:embed="rId2" cstate="print"/>
          <a:srcRect/>
          <a:stretch>
            <a:fillRect/>
          </a:stretch>
        </p:blipFill>
        <p:spPr bwMode="auto">
          <a:xfrm>
            <a:off x="0" y="71437"/>
            <a:ext cx="2657475" cy="3240088"/>
          </a:xfrm>
          <a:prstGeom prst="rect">
            <a:avLst/>
          </a:prstGeom>
          <a:noFill/>
          <a:ln w="9525">
            <a:noFill/>
            <a:miter lim="800000"/>
            <a:headEnd/>
            <a:tailEnd/>
          </a:ln>
        </p:spPr>
      </p:pic>
      <p:pic>
        <p:nvPicPr>
          <p:cNvPr id="3" name="Picture 4" descr="http://www.victorianweb.org/art/architecture/london/56.jpg"/>
          <p:cNvPicPr>
            <a:picLocks noChangeAspect="1" noChangeArrowheads="1"/>
          </p:cNvPicPr>
          <p:nvPr/>
        </p:nvPicPr>
        <p:blipFill>
          <a:blip r:embed="rId3" cstate="print"/>
          <a:srcRect/>
          <a:stretch>
            <a:fillRect/>
          </a:stretch>
        </p:blipFill>
        <p:spPr bwMode="auto">
          <a:xfrm>
            <a:off x="6443663" y="0"/>
            <a:ext cx="2700337" cy="3240087"/>
          </a:xfrm>
          <a:prstGeom prst="rect">
            <a:avLst/>
          </a:prstGeom>
          <a:noFill/>
          <a:ln w="9525">
            <a:noFill/>
            <a:miter lim="800000"/>
            <a:headEnd/>
            <a:tailEnd/>
          </a:ln>
        </p:spPr>
      </p:pic>
      <p:pic>
        <p:nvPicPr>
          <p:cNvPr id="4" name="Picture 4" descr="200417_521458924.jpg"/>
          <p:cNvPicPr>
            <a:picLocks noChangeAspect="1"/>
          </p:cNvPicPr>
          <p:nvPr/>
        </p:nvPicPr>
        <p:blipFill>
          <a:blip r:embed="rId4" cstate="print"/>
          <a:srcRect/>
          <a:stretch>
            <a:fillRect/>
          </a:stretch>
        </p:blipFill>
        <p:spPr bwMode="auto">
          <a:xfrm>
            <a:off x="2771775" y="215900"/>
            <a:ext cx="3602038" cy="2755900"/>
          </a:xfrm>
          <a:prstGeom prst="rect">
            <a:avLst/>
          </a:prstGeom>
          <a:noFill/>
          <a:ln w="9525">
            <a:noFill/>
            <a:miter lim="800000"/>
            <a:headEnd/>
            <a:tailEnd/>
          </a:ln>
        </p:spPr>
      </p:pic>
      <p:pic>
        <p:nvPicPr>
          <p:cNvPr id="5" name="Picture 2" descr="http://www.brixworth.demon.co.uk/leeds/images/leeds3.jpg"/>
          <p:cNvPicPr>
            <a:picLocks noChangeAspect="1" noChangeArrowheads="1"/>
          </p:cNvPicPr>
          <p:nvPr/>
        </p:nvPicPr>
        <p:blipFill>
          <a:blip r:embed="rId5" cstate="print"/>
          <a:srcRect/>
          <a:stretch>
            <a:fillRect/>
          </a:stretch>
        </p:blipFill>
        <p:spPr bwMode="auto">
          <a:xfrm>
            <a:off x="900113" y="3435350"/>
            <a:ext cx="7500937" cy="3233737"/>
          </a:xfrm>
          <a:prstGeom prst="rect">
            <a:avLst/>
          </a:prstGeom>
          <a:noFill/>
          <a:ln w="9525">
            <a:noFill/>
            <a:miter lim="800000"/>
            <a:headEnd/>
            <a:tailEnd/>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quezi.com/wp-content/uploads/2010/01/nightmen-emptying-a-cesspit.jpg"/>
          <p:cNvPicPr>
            <a:picLocks noChangeAspect="1" noChangeArrowheads="1"/>
          </p:cNvPicPr>
          <p:nvPr/>
        </p:nvPicPr>
        <p:blipFill>
          <a:blip r:embed="rId2" cstate="print"/>
          <a:srcRect/>
          <a:stretch>
            <a:fillRect/>
          </a:stretch>
        </p:blipFill>
        <p:spPr bwMode="auto">
          <a:xfrm>
            <a:off x="2483768" y="980728"/>
            <a:ext cx="3746500" cy="4533900"/>
          </a:xfrm>
          <a:prstGeom prst="rect">
            <a:avLst/>
          </a:prstGeom>
          <a:noFill/>
          <a:ln w="9525">
            <a:noFill/>
            <a:miter lim="800000"/>
            <a:headEnd/>
            <a:tailEnd/>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124744"/>
            <a:ext cx="6613092" cy="4955203"/>
          </a:xfrm>
          <a:prstGeom prst="rect">
            <a:avLst/>
          </a:prstGeom>
          <a:noFill/>
        </p:spPr>
        <p:txBody>
          <a:bodyPr wrap="square" rtlCol="0">
            <a:spAutoFit/>
          </a:bodyPr>
          <a:lstStyle/>
          <a:p>
            <a:pPr algn="ctr"/>
            <a:r>
              <a:rPr lang="en-AU" sz="3200" b="1" dirty="0" smtClean="0">
                <a:solidFill>
                  <a:schemeClr val="bg1">
                    <a:lumMod val="95000"/>
                    <a:lumOff val="5000"/>
                  </a:schemeClr>
                </a:solidFill>
              </a:rPr>
              <a:t>What would London have been like  in the 1700’s?</a:t>
            </a:r>
          </a:p>
          <a:p>
            <a:pPr algn="ctr"/>
            <a:endParaRPr lang="en-AU" dirty="0" smtClean="0"/>
          </a:p>
          <a:p>
            <a:pPr algn="ctr"/>
            <a:endParaRPr lang="en-AU" dirty="0" smtClean="0"/>
          </a:p>
          <a:p>
            <a:pPr algn="ctr"/>
            <a:r>
              <a:rPr lang="en-AU" dirty="0" smtClean="0"/>
              <a:t>Read through the handout to find out.</a:t>
            </a:r>
          </a:p>
          <a:p>
            <a:pPr algn="ctr"/>
            <a:endParaRPr lang="en-AU" dirty="0" smtClean="0"/>
          </a:p>
          <a:p>
            <a:pPr algn="ctr"/>
            <a:endParaRPr lang="en-AU" dirty="0" smtClean="0"/>
          </a:p>
          <a:p>
            <a:pPr algn="ctr"/>
            <a:r>
              <a:rPr lang="en-AU" dirty="0" smtClean="0"/>
              <a:t>Create a ‘word cloud” to help explain the conditions by typing in important words and sentences</a:t>
            </a:r>
          </a:p>
          <a:p>
            <a:pPr algn="ctr"/>
            <a:endParaRPr lang="en-AU" dirty="0"/>
          </a:p>
          <a:p>
            <a:pPr algn="ctr"/>
            <a:endParaRPr lang="en-AU" dirty="0" smtClean="0"/>
          </a:p>
          <a:p>
            <a:pPr algn="ctr"/>
            <a:r>
              <a:rPr lang="en-AU" sz="3600" dirty="0" smtClean="0">
                <a:ln>
                  <a:solidFill>
                    <a:srgbClr val="FF0000"/>
                  </a:solidFill>
                </a:ln>
                <a:solidFill>
                  <a:schemeClr val="bg1"/>
                </a:solidFill>
              </a:rPr>
              <a:t>http://www.wordle.net</a:t>
            </a:r>
          </a:p>
          <a:p>
            <a:endParaRPr lang="en-AU" dirty="0"/>
          </a:p>
          <a:p>
            <a:endParaRPr lang="en-AU" dirty="0" smtClean="0"/>
          </a:p>
          <a:p>
            <a:endParaRPr lang="en-AU"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9" name="Picture 3"/>
          <p:cNvPicPr>
            <a:picLocks noChangeAspect="1" noChangeArrowheads="1"/>
          </p:cNvPicPr>
          <p:nvPr/>
        </p:nvPicPr>
        <p:blipFill>
          <a:blip r:embed="rId2" cstate="print"/>
          <a:srcRect l="19561" t="25391" r="21775" b="9641"/>
          <a:stretch>
            <a:fillRect/>
          </a:stretch>
        </p:blipFill>
        <p:spPr bwMode="auto">
          <a:xfrm>
            <a:off x="179512" y="260648"/>
            <a:ext cx="8653469" cy="6264696"/>
          </a:xfrm>
          <a:prstGeom prst="rect">
            <a:avLst/>
          </a:prstGeom>
          <a:ln>
            <a:noFill/>
          </a:ln>
          <a:effectLst>
            <a:softEdge rad="112500"/>
          </a:effectLst>
        </p:spPr>
      </p:pic>
    </p:spTree>
  </p:cSld>
  <p:clrMapOvr>
    <a:masterClrMapping/>
  </p:clrMapOvr>
  <p:transition>
    <p:fad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697</TotalTime>
  <Words>1480</Words>
  <Application>Microsoft Office PowerPoint</Application>
  <PresentationFormat>On-screen Show (4:3)</PresentationFormat>
  <Paragraphs>111</Paragraphs>
  <Slides>26</Slides>
  <Notes>0</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Paper</vt:lpstr>
      <vt:lpstr>Industrial revolution</vt:lpstr>
      <vt:lpstr>PowerPoint Presentation</vt:lpstr>
      <vt:lpstr>PowerPoint Presentation</vt:lpstr>
      <vt:lpstr>Everyday life</vt:lpstr>
      <vt:lpstr>PowerPoint Presentation</vt:lpstr>
      <vt:lpstr>PowerPoint Presentation</vt:lpstr>
      <vt:lpstr>PowerPoint Presentation</vt:lpstr>
      <vt:lpstr>PowerPoint Presentation</vt:lpstr>
      <vt:lpstr>PowerPoint Presentation</vt:lpstr>
      <vt:lpstr>Work houses</vt:lpstr>
      <vt:lpstr>PowerPoint Presentation</vt:lpstr>
      <vt:lpstr>PowerPoint Presentation</vt:lpstr>
      <vt:lpstr>Child labour</vt:lpstr>
      <vt:lpstr>PowerPoint Presentation</vt:lpstr>
      <vt:lpstr>PowerPoint Presentation</vt:lpstr>
      <vt:lpstr>PowerPoint Presentation</vt:lpstr>
      <vt:lpstr>PowerPoint Presentation</vt:lpstr>
      <vt:lpstr>PowerPoint Presentation</vt:lpstr>
      <vt:lpstr>Overcrowded prisons</vt:lpstr>
      <vt:lpstr>Hulks on the river</vt:lpstr>
      <vt:lpstr>PowerPoint Presentation</vt:lpstr>
      <vt:lpstr>PowerPoint Presentation</vt:lpstr>
      <vt:lpstr>PowerPoint Presentation</vt:lpstr>
      <vt:lpstr>PowerPoint Presentation</vt:lpstr>
      <vt:lpstr>PowerPoint Presentation</vt:lpstr>
      <vt:lpstr>American independence</vt:lpstr>
    </vt:vector>
  </TitlesOfParts>
  <Company>Port Lincoln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revolution</dc:title>
  <dc:creator>DSE</dc:creator>
  <cp:lastModifiedBy>Ian Dudley</cp:lastModifiedBy>
  <cp:revision>49</cp:revision>
  <dcterms:created xsi:type="dcterms:W3CDTF">2011-01-29T03:29:51Z</dcterms:created>
  <dcterms:modified xsi:type="dcterms:W3CDTF">2011-02-03T03:57:32Z</dcterms:modified>
</cp:coreProperties>
</file>