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2" r:id="rId6"/>
    <p:sldId id="261" r:id="rId7"/>
    <p:sldId id="263" r:id="rId8"/>
    <p:sldId id="258"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34D8DEE8-7A87-4E01-8ADE-4C49CDD43F74}" type="datetime1">
              <a:rPr lang="en-US" smtClean="0"/>
              <a:pPr/>
              <a:t>1/28/2012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lgn="r"/>
            <a:fld id="{F7886C9C-DC18-4195-8FD5-A50AA931D419}" type="slidenum">
              <a:rPr lang="en-US" smtClean="0"/>
              <a:pPr algn="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F9461-E3EB-40CD-B93F-E5CBBBD8E0BA}" type="datetimeFigureOut">
              <a:rPr lang="en-US" smtClean="0"/>
              <a:pPr/>
              <a:t>1/28/2012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A7543-9AAE-4E9F-B28C-4FCCFD07D42B}" type="slidenum">
              <a:rPr lang="en-US" smtClean="0"/>
              <a:pPr/>
              <a:t>‹#›</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78FA3-38AD-400D-A4D2-18E8EF129E5F}" type="datetime1">
              <a:rPr lang="en-US" smtClean="0"/>
              <a:pPr/>
              <a:t>1/28/2012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FF424-F111-43CB-9C75-D52325012943}" type="datetime1">
              <a:rPr lang="en-US" smtClean="0"/>
              <a:pPr/>
              <a:t>1/28/2012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8BBF0-342D-409A-9C0A-B1B451E92883}" type="datetime1">
              <a:rPr lang="en-US" smtClean="0"/>
              <a:pPr/>
              <a:t>1/28/2012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F7886C9C-DC18-4195-8FD5-A50AA931D419}" type="slidenum">
              <a:rPr lang="en-US" smtClean="0"/>
              <a:pPr algn="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5DA190-4BDC-4D39-B5BB-A14B3E8B1B3D}" type="datetime1">
              <a:rPr lang="en-US" smtClean="0"/>
              <a:pPr/>
              <a:t>1/28/2012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1D52F2-9B11-4FC0-9217-7D20B3AC9849}" type="datetime1">
              <a:rPr lang="en-US" smtClean="0"/>
              <a:pPr/>
              <a:t>1/28/2012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7886C9C-DC18-4195-8FD5-A50AA931D419}" type="slidenum">
              <a:rPr lang="en-US" smtClean="0"/>
              <a:pPr/>
              <a:t>‹#›</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F13737-8506-438E-ABC0-0BE7E06DCCA6}" type="datetime1">
              <a:rPr lang="en-US" smtClean="0"/>
              <a:pPr/>
              <a:t>1/28/2012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886C9C-DC18-4195-8FD5-A50AA931D419}" type="slidenum">
              <a:rPr lang="en-US" smtClean="0"/>
              <a:pPr/>
              <a:t>‹#›</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D58AA-1C84-40C9-BFEE-631CCB17636C}" type="datetime1">
              <a:rPr lang="en-US" smtClean="0"/>
              <a:pPr/>
              <a:t>1/28/2012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7886C9C-DC18-4195-8FD5-A50AA931D41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542C1-4E96-413B-B72E-6C4B39D85C9D}" type="datetime1">
              <a:rPr lang="en-US" smtClean="0"/>
              <a:pPr/>
              <a:t>1/28/2012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42AA2-D442-471A-9D69-80392E1E581D}" type="datetime1">
              <a:rPr lang="en-US" smtClean="0"/>
              <a:pPr/>
              <a:t>1/28/2012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EC43563C-D9B3-4432-B336-144C997D6215}" type="datetime1">
              <a:rPr lang="en-US" smtClean="0"/>
              <a:pPr/>
              <a:t>1/28/2012</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pPr algn="r"/>
            <a:fld id="{F7886C9C-DC18-4195-8FD5-A50AA931D419}"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4D8DEE8-7A87-4E01-8ADE-4C49CDD43F74}" type="datetime1">
              <a:rPr lang="en-US" smtClean="0"/>
              <a:pPr/>
              <a:t>1/28/2012</a:t>
            </a:fld>
            <a:endParaRPr lang="en-US" dirty="0"/>
          </a:p>
        </p:txBody>
      </p:sp>
      <p:sp>
        <p:nvSpPr>
          <p:cNvPr id="4" name="Slide Number Placeholder 3"/>
          <p:cNvSpPr>
            <a:spLocks noGrp="1"/>
          </p:cNvSpPr>
          <p:nvPr>
            <p:ph type="sldNum" sz="quarter" idx="12"/>
          </p:nvPr>
        </p:nvSpPr>
        <p:spPr/>
        <p:txBody>
          <a:bodyPr/>
          <a:lstStyle/>
          <a:p>
            <a:pPr algn="r"/>
            <a:fld id="{F7886C9C-DC18-4195-8FD5-A50AA931D419}" type="slidenum">
              <a:rPr lang="en-US" smtClean="0"/>
              <a:pPr algn="r"/>
              <a:t>1</a:t>
            </a:fld>
            <a:endParaRPr lang="en-US" dirty="0"/>
          </a:p>
        </p:txBody>
      </p:sp>
      <p:sp>
        <p:nvSpPr>
          <p:cNvPr id="6" name="Title 5"/>
          <p:cNvSpPr>
            <a:spLocks noGrp="1"/>
          </p:cNvSpPr>
          <p:nvPr>
            <p:ph type="ctrTitle"/>
          </p:nvPr>
        </p:nvSpPr>
        <p:spPr/>
        <p:txBody>
          <a:bodyPr/>
          <a:lstStyle/>
          <a:p>
            <a:r>
              <a:rPr lang="en-AU" dirty="0" smtClean="0"/>
              <a:t>The Medieval Church</a:t>
            </a:r>
            <a:endParaRPr lang="en-AU" dirty="0"/>
          </a:p>
        </p:txBody>
      </p:sp>
    </p:spTree>
    <p:extLst>
      <p:ext uri="{BB962C8B-B14F-4D97-AF65-F5344CB8AC3E}">
        <p14:creationId xmlns:p14="http://schemas.microsoft.com/office/powerpoint/2010/main" val="4280971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AU" dirty="0" smtClean="0"/>
              <a:t>The life of a monk was dictated by a set of rules which governed everything he did every day of his life</a:t>
            </a:r>
          </a:p>
          <a:p>
            <a:r>
              <a:rPr lang="en-AU" dirty="0" smtClean="0"/>
              <a:t>The earliest set of rules was devised by St Benedict in the sixth century</a:t>
            </a:r>
          </a:p>
          <a:p>
            <a:r>
              <a:rPr lang="en-AU" dirty="0" smtClean="0"/>
              <a:t>There were two types of monasteries; the larger ones were called abbeys, while smaller monastic houses attached to churches were called priories</a:t>
            </a:r>
          </a:p>
          <a:p>
            <a:r>
              <a:rPr lang="en-AU" dirty="0" smtClean="0"/>
              <a:t>The leader of a monastery was elected by monks. In an abbey he was called an abbot, and in a priory he was called a prior</a:t>
            </a:r>
            <a:endParaRPr lang="en-AU" dirty="0"/>
          </a:p>
        </p:txBody>
      </p:sp>
      <p:sp>
        <p:nvSpPr>
          <p:cNvPr id="3" name="Date Placeholder 2"/>
          <p:cNvSpPr>
            <a:spLocks noGrp="1"/>
          </p:cNvSpPr>
          <p:nvPr>
            <p:ph type="dt" sz="half" idx="10"/>
          </p:nvPr>
        </p:nvSpPr>
        <p:spPr/>
        <p:txBody>
          <a:bodyPr/>
          <a:lstStyle/>
          <a:p>
            <a:fld id="{A2EFF424-F111-43CB-9C75-D52325012943}" type="datetime1">
              <a:rPr lang="en-US" smtClean="0"/>
              <a:pPr/>
              <a:t>1/28/2012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886C9C-DC18-4195-8FD5-A50AA931D419}" type="slidenum">
              <a:rPr lang="en-US" smtClean="0"/>
              <a:pPr/>
              <a:t>10</a:t>
            </a:fld>
            <a:endParaRPr lang="en-US" dirty="0"/>
          </a:p>
        </p:txBody>
      </p:sp>
    </p:spTree>
    <p:extLst>
      <p:ext uri="{BB962C8B-B14F-4D97-AF65-F5344CB8AC3E}">
        <p14:creationId xmlns:p14="http://schemas.microsoft.com/office/powerpoint/2010/main" val="1159588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6056" y="692696"/>
            <a:ext cx="3422483" cy="1886921"/>
          </a:xfrm>
        </p:spPr>
        <p:txBody>
          <a:bodyPr/>
          <a:lstStyle/>
          <a:p>
            <a:r>
              <a:rPr lang="en-AU" dirty="0" smtClean="0"/>
              <a:t>Carthusian</a:t>
            </a:r>
            <a:r>
              <a:rPr lang="en-AU" dirty="0" smtClean="0"/>
              <a:t> Monks </a:t>
            </a:r>
            <a:endParaRPr lang="en-AU" dirty="0"/>
          </a:p>
        </p:txBody>
      </p:sp>
      <p:sp>
        <p:nvSpPr>
          <p:cNvPr id="3" name="Content Placeholder 2"/>
          <p:cNvSpPr>
            <a:spLocks noGrp="1"/>
          </p:cNvSpPr>
          <p:nvPr>
            <p:ph idx="1"/>
          </p:nvPr>
        </p:nvSpPr>
        <p:spPr/>
        <p:txBody>
          <a:bodyPr/>
          <a:lstStyle/>
          <a:p>
            <a:endParaRPr lang="en-AU" dirty="0"/>
          </a:p>
        </p:txBody>
      </p:sp>
      <p:sp>
        <p:nvSpPr>
          <p:cNvPr id="4" name="Text Placeholder 3"/>
          <p:cNvSpPr>
            <a:spLocks noGrp="1"/>
          </p:cNvSpPr>
          <p:nvPr>
            <p:ph type="body" sz="half" idx="2"/>
          </p:nvPr>
        </p:nvSpPr>
        <p:spPr/>
        <p:txBody>
          <a:bodyPr/>
          <a:lstStyle/>
          <a:p>
            <a:pPr marL="342900" indent="-342900">
              <a:buFont typeface="+mj-lt"/>
              <a:buAutoNum type="arabicPeriod"/>
            </a:pPr>
            <a:r>
              <a:rPr lang="en-AU" dirty="0" smtClean="0"/>
              <a:t>In what everyday activities are the monks engaged?</a:t>
            </a:r>
          </a:p>
          <a:p>
            <a:pPr marL="342900" indent="-342900">
              <a:buFont typeface="+mj-lt"/>
              <a:buAutoNum type="arabicPeriod"/>
            </a:pPr>
            <a:r>
              <a:rPr lang="en-AU" dirty="0" smtClean="0"/>
              <a:t>What information does this images provide about the role and wealth of the church</a:t>
            </a:r>
            <a:endParaRPr lang="en-AU" dirty="0"/>
          </a:p>
        </p:txBody>
      </p:sp>
      <p:sp>
        <p:nvSpPr>
          <p:cNvPr id="5" name="Date Placeholder 4"/>
          <p:cNvSpPr>
            <a:spLocks noGrp="1"/>
          </p:cNvSpPr>
          <p:nvPr>
            <p:ph type="dt" sz="half" idx="10"/>
          </p:nvPr>
        </p:nvSpPr>
        <p:spPr/>
        <p:txBody>
          <a:bodyPr/>
          <a:lstStyle/>
          <a:p>
            <a:fld id="{936542C1-4E96-413B-B72E-6C4B39D85C9D}" type="datetime1">
              <a:rPr lang="en-US" smtClean="0"/>
              <a:pPr/>
              <a:t>1/28/2012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886C9C-DC18-4195-8FD5-A50AA931D419}" type="slidenum">
              <a:rPr lang="en-US" smtClean="0"/>
              <a:pPr/>
              <a:t>11</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57808"/>
            <a:ext cx="4407537"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9584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Women could chose to become nuns and live in convents which were self supporting communities</a:t>
            </a:r>
          </a:p>
          <a:p>
            <a:r>
              <a:rPr lang="en-AU" dirty="0" smtClean="0"/>
              <a:t>Their lives were dedicated to God and the Church and they renounced worldly possessions and desires</a:t>
            </a:r>
          </a:p>
          <a:p>
            <a:r>
              <a:rPr lang="en-AU" dirty="0" smtClean="0"/>
              <a:t>As with monks there were many different orders of nuns. However, all nuns led lives that were strictly disciplined</a:t>
            </a:r>
          </a:p>
          <a:p>
            <a:r>
              <a:rPr lang="en-AU" dirty="0" smtClean="0"/>
              <a:t>Nuns made three vows; of poverty, chastity and obedience</a:t>
            </a:r>
            <a:endParaRPr lang="en-AU" dirty="0"/>
          </a:p>
        </p:txBody>
      </p:sp>
      <p:sp>
        <p:nvSpPr>
          <p:cNvPr id="3" name="Date Placeholder 2"/>
          <p:cNvSpPr>
            <a:spLocks noGrp="1"/>
          </p:cNvSpPr>
          <p:nvPr>
            <p:ph type="dt" sz="half" idx="10"/>
          </p:nvPr>
        </p:nvSpPr>
        <p:spPr/>
        <p:txBody>
          <a:bodyPr/>
          <a:lstStyle/>
          <a:p>
            <a:fld id="{A2EFF424-F111-43CB-9C75-D52325012943}" type="datetime1">
              <a:rPr lang="en-US" smtClean="0"/>
              <a:pPr/>
              <a:t>1/28/2012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886C9C-DC18-4195-8FD5-A50AA931D419}" type="slidenum">
              <a:rPr lang="en-US" smtClean="0"/>
              <a:pPr/>
              <a:t>12</a:t>
            </a:fld>
            <a:endParaRPr lang="en-US" dirty="0"/>
          </a:p>
        </p:txBody>
      </p:sp>
      <p:sp>
        <p:nvSpPr>
          <p:cNvPr id="6" name="Title 5"/>
          <p:cNvSpPr>
            <a:spLocks noGrp="1"/>
          </p:cNvSpPr>
          <p:nvPr>
            <p:ph type="title"/>
          </p:nvPr>
        </p:nvSpPr>
        <p:spPr/>
        <p:txBody>
          <a:bodyPr/>
          <a:lstStyle/>
          <a:p>
            <a:r>
              <a:rPr lang="en-AU" dirty="0" smtClean="0"/>
              <a:t>Convents</a:t>
            </a:r>
            <a:endParaRPr lang="en-AU" dirty="0"/>
          </a:p>
        </p:txBody>
      </p:sp>
    </p:spTree>
    <p:extLst>
      <p:ext uri="{BB962C8B-B14F-4D97-AF65-F5344CB8AC3E}">
        <p14:creationId xmlns:p14="http://schemas.microsoft.com/office/powerpoint/2010/main" val="3692257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AU" dirty="0" smtClean="0"/>
              <a:t>In medieval times there were no schools, hospitals or even hotels as we know them today</a:t>
            </a:r>
          </a:p>
          <a:p>
            <a:r>
              <a:rPr lang="en-AU" dirty="0" smtClean="0"/>
              <a:t>All these were provided by the Church.</a:t>
            </a:r>
          </a:p>
          <a:p>
            <a:r>
              <a:rPr lang="en-AU" dirty="0" smtClean="0"/>
              <a:t>The priest and monks gave lessons to the local boys, teaching them to read and write simple Latin</a:t>
            </a:r>
          </a:p>
          <a:p>
            <a:r>
              <a:rPr lang="en-AU" dirty="0" smtClean="0"/>
              <a:t>Monks and nuns helped to feed and by monks and nuns who often possessed only a basic knowledge of medicine</a:t>
            </a:r>
          </a:p>
          <a:p>
            <a:r>
              <a:rPr lang="en-AU" dirty="0" smtClean="0"/>
              <a:t>Monasteries and convents also offered food and lodging to travellers and pilgrims.</a:t>
            </a:r>
          </a:p>
          <a:p>
            <a:endParaRPr lang="en-AU" dirty="0"/>
          </a:p>
        </p:txBody>
      </p:sp>
      <p:sp>
        <p:nvSpPr>
          <p:cNvPr id="3" name="Date Placeholder 2"/>
          <p:cNvSpPr>
            <a:spLocks noGrp="1"/>
          </p:cNvSpPr>
          <p:nvPr>
            <p:ph type="dt" sz="half" idx="10"/>
          </p:nvPr>
        </p:nvSpPr>
        <p:spPr/>
        <p:txBody>
          <a:bodyPr/>
          <a:lstStyle/>
          <a:p>
            <a:fld id="{A2EFF424-F111-43CB-9C75-D52325012943}" type="datetime1">
              <a:rPr lang="en-US" smtClean="0"/>
              <a:pPr/>
              <a:t>1/28/2012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886C9C-DC18-4195-8FD5-A50AA931D419}" type="slidenum">
              <a:rPr lang="en-US" smtClean="0"/>
              <a:pPr/>
              <a:t>13</a:t>
            </a:fld>
            <a:endParaRPr lang="en-US" dirty="0"/>
          </a:p>
        </p:txBody>
      </p:sp>
      <p:sp>
        <p:nvSpPr>
          <p:cNvPr id="6" name="Title 5"/>
          <p:cNvSpPr>
            <a:spLocks noGrp="1"/>
          </p:cNvSpPr>
          <p:nvPr>
            <p:ph type="title"/>
          </p:nvPr>
        </p:nvSpPr>
        <p:spPr/>
        <p:txBody>
          <a:bodyPr/>
          <a:lstStyle/>
          <a:p>
            <a:r>
              <a:rPr lang="en-AU" dirty="0" smtClean="0"/>
              <a:t>Good works of the Church</a:t>
            </a:r>
            <a:endParaRPr lang="en-AU" dirty="0"/>
          </a:p>
        </p:txBody>
      </p:sp>
    </p:spTree>
    <p:extLst>
      <p:ext uri="{BB962C8B-B14F-4D97-AF65-F5344CB8AC3E}">
        <p14:creationId xmlns:p14="http://schemas.microsoft.com/office/powerpoint/2010/main" val="2704324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AU" dirty="0" smtClean="0"/>
              <a:t>The church house was also a storehouse of learning</a:t>
            </a:r>
          </a:p>
          <a:p>
            <a:r>
              <a:rPr lang="en-AU" dirty="0" smtClean="0"/>
              <a:t>In the Middle Ages, when most of the people were illiterate, monasteries were beacons of learning</a:t>
            </a:r>
          </a:p>
          <a:p>
            <a:r>
              <a:rPr lang="en-AU" dirty="0" smtClean="0"/>
              <a:t>In the early Middle ages monasteries were virtually the only source of books and of literacy</a:t>
            </a:r>
          </a:p>
          <a:p>
            <a:r>
              <a:rPr lang="en-AU" dirty="0" smtClean="0"/>
              <a:t>Although secular topics were the subject of many early writings, the great majority of early manuscripts were religious text such as the bible and book of hours, which set out prayers for each part of the day.</a:t>
            </a:r>
          </a:p>
          <a:p>
            <a:r>
              <a:rPr lang="en-AU" dirty="0" smtClean="0"/>
              <a:t>It was also in the monasteries that classical works of philosophy, science and literature were copied and preserved for later centuries.</a:t>
            </a:r>
          </a:p>
          <a:p>
            <a:endParaRPr lang="en-AU" dirty="0"/>
          </a:p>
        </p:txBody>
      </p:sp>
      <p:sp>
        <p:nvSpPr>
          <p:cNvPr id="3" name="Date Placeholder 2"/>
          <p:cNvSpPr>
            <a:spLocks noGrp="1"/>
          </p:cNvSpPr>
          <p:nvPr>
            <p:ph type="dt" sz="half" idx="10"/>
          </p:nvPr>
        </p:nvSpPr>
        <p:spPr/>
        <p:txBody>
          <a:bodyPr/>
          <a:lstStyle/>
          <a:p>
            <a:fld id="{A2EFF424-F111-43CB-9C75-D52325012943}" type="datetime1">
              <a:rPr lang="en-US" smtClean="0"/>
              <a:pPr/>
              <a:t>1/28/2012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886C9C-DC18-4195-8FD5-A50AA931D419}" type="slidenum">
              <a:rPr lang="en-US" smtClean="0"/>
              <a:pPr/>
              <a:t>14</a:t>
            </a:fld>
            <a:endParaRPr lang="en-US" dirty="0"/>
          </a:p>
        </p:txBody>
      </p:sp>
      <p:sp>
        <p:nvSpPr>
          <p:cNvPr id="6" name="Title 5"/>
          <p:cNvSpPr>
            <a:spLocks noGrp="1"/>
          </p:cNvSpPr>
          <p:nvPr>
            <p:ph type="title"/>
          </p:nvPr>
        </p:nvSpPr>
        <p:spPr/>
        <p:txBody>
          <a:bodyPr/>
          <a:lstStyle/>
          <a:p>
            <a:r>
              <a:rPr lang="en-AU" dirty="0" smtClean="0"/>
              <a:t>Centres of Learning</a:t>
            </a:r>
            <a:endParaRPr lang="en-AU" dirty="0"/>
          </a:p>
        </p:txBody>
      </p:sp>
    </p:spTree>
    <p:extLst>
      <p:ext uri="{BB962C8B-B14F-4D97-AF65-F5344CB8AC3E}">
        <p14:creationId xmlns:p14="http://schemas.microsoft.com/office/powerpoint/2010/main" val="2441150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5456929" cy="3988965"/>
          </a:xfrm>
        </p:spPr>
        <p:txBody>
          <a:bodyPr>
            <a:normAutofit/>
          </a:bodyPr>
          <a:lstStyle/>
          <a:p>
            <a:r>
              <a:rPr lang="en-AU" dirty="0" smtClean="0"/>
              <a:t>Medieval Europe was often referred to as Christendom because just about everyone was as Christian. The Catholic church was central to people’s lives as everyone believed in God and the Devil</a:t>
            </a:r>
          </a:p>
          <a:p>
            <a:r>
              <a:rPr lang="en-AU" dirty="0" smtClean="0"/>
              <a:t>Every Sunday, every villager attended a service, called mass, in the church</a:t>
            </a:r>
            <a:endParaRPr lang="en-AU" dirty="0"/>
          </a:p>
        </p:txBody>
      </p:sp>
      <p:sp>
        <p:nvSpPr>
          <p:cNvPr id="3" name="Date Placeholder 2"/>
          <p:cNvSpPr>
            <a:spLocks noGrp="1"/>
          </p:cNvSpPr>
          <p:nvPr>
            <p:ph type="dt" sz="half" idx="10"/>
          </p:nvPr>
        </p:nvSpPr>
        <p:spPr/>
        <p:txBody>
          <a:bodyPr/>
          <a:lstStyle/>
          <a:p>
            <a:fld id="{A2EFF424-F111-43CB-9C75-D52325012943}" type="datetime1">
              <a:rPr lang="en-US" smtClean="0"/>
              <a:pPr/>
              <a:t>1/28/2012</a:t>
            </a:fld>
            <a:endParaRPr lang="en-US" dirty="0"/>
          </a:p>
        </p:txBody>
      </p:sp>
      <p:sp>
        <p:nvSpPr>
          <p:cNvPr id="5" name="Slide Number Placeholder 4"/>
          <p:cNvSpPr>
            <a:spLocks noGrp="1"/>
          </p:cNvSpPr>
          <p:nvPr>
            <p:ph type="sldNum" sz="quarter" idx="12"/>
          </p:nvPr>
        </p:nvSpPr>
        <p:spPr/>
        <p:txBody>
          <a:bodyPr/>
          <a:lstStyle/>
          <a:p>
            <a:fld id="{F7886C9C-DC18-4195-8FD5-A50AA931D419}" type="slidenum">
              <a:rPr lang="en-US" smtClean="0"/>
              <a:pPr/>
              <a:t>2</a:t>
            </a:fld>
            <a:endParaRPr lang="en-US" dirty="0"/>
          </a:p>
        </p:txBody>
      </p:sp>
      <p:sp>
        <p:nvSpPr>
          <p:cNvPr id="6" name="Title 5"/>
          <p:cNvSpPr>
            <a:spLocks noGrp="1"/>
          </p:cNvSpPr>
          <p:nvPr>
            <p:ph type="title"/>
          </p:nvPr>
        </p:nvSpPr>
        <p:spPr/>
        <p:txBody>
          <a:bodyPr/>
          <a:lstStyle/>
          <a:p>
            <a:r>
              <a:rPr lang="en-AU" dirty="0" smtClean="0"/>
              <a:t>Christendom</a:t>
            </a:r>
            <a:endParaRPr lang="en-AU" dirty="0"/>
          </a:p>
        </p:txBody>
      </p:sp>
      <p:pic>
        <p:nvPicPr>
          <p:cNvPr id="1026" name="Picture 2"/>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72200" y="2348880"/>
            <a:ext cx="2501158" cy="32632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73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AU" dirty="0" smtClean="0"/>
              <a:t>Medieval people were worried about where their souls would go after death. Had they lived a good enough life to go to heaven. Or had they been sinners and so would be tortured in hell forever</a:t>
            </a:r>
          </a:p>
          <a:p>
            <a:r>
              <a:rPr lang="en-AU" dirty="0" smtClean="0"/>
              <a:t>Medieval people lived their lives trying to show God they were good. They could do this by giving alms ( money) to the poor, or by going on a pilgrimage- a journey to a holy site</a:t>
            </a:r>
          </a:p>
          <a:p>
            <a:r>
              <a:rPr lang="en-AU" dirty="0" smtClean="0"/>
              <a:t>It was also common for people to join the Church as priests, monks or nuns. They spent their lives either living in seclusion and worshipping God, or helping other.</a:t>
            </a:r>
            <a:endParaRPr lang="en-AU" dirty="0"/>
          </a:p>
        </p:txBody>
      </p:sp>
      <p:sp>
        <p:nvSpPr>
          <p:cNvPr id="3" name="Date Placeholder 2"/>
          <p:cNvSpPr>
            <a:spLocks noGrp="1"/>
          </p:cNvSpPr>
          <p:nvPr>
            <p:ph type="dt" sz="half" idx="10"/>
          </p:nvPr>
        </p:nvSpPr>
        <p:spPr/>
        <p:txBody>
          <a:bodyPr/>
          <a:lstStyle/>
          <a:p>
            <a:fld id="{A2EFF424-F111-43CB-9C75-D52325012943}" type="datetime1">
              <a:rPr lang="en-US" smtClean="0"/>
              <a:pPr/>
              <a:t>1/28/2012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886C9C-DC18-4195-8FD5-A50AA931D419}" type="slidenum">
              <a:rPr lang="en-US" smtClean="0"/>
              <a:pPr/>
              <a:t>3</a:t>
            </a:fld>
            <a:endParaRPr lang="en-US" dirty="0"/>
          </a:p>
        </p:txBody>
      </p:sp>
    </p:spTree>
    <p:extLst>
      <p:ext uri="{BB962C8B-B14F-4D97-AF65-F5344CB8AC3E}">
        <p14:creationId xmlns:p14="http://schemas.microsoft.com/office/powerpoint/2010/main" val="3865723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Wealthy merchants and noblemen gave money to build grand churches and cathedrals to show their goodness and to please God. Knights and noble lords sometimes went on crusades to fight for God</a:t>
            </a:r>
          </a:p>
          <a:p>
            <a:r>
              <a:rPr lang="en-AU" dirty="0" smtClean="0"/>
              <a:t>Other people would just try to live the best lives they could by following the laws of God and the Church</a:t>
            </a:r>
            <a:endParaRPr lang="en-AU" dirty="0"/>
          </a:p>
        </p:txBody>
      </p:sp>
      <p:sp>
        <p:nvSpPr>
          <p:cNvPr id="3" name="Date Placeholder 2"/>
          <p:cNvSpPr>
            <a:spLocks noGrp="1"/>
          </p:cNvSpPr>
          <p:nvPr>
            <p:ph type="dt" sz="half" idx="10"/>
          </p:nvPr>
        </p:nvSpPr>
        <p:spPr/>
        <p:txBody>
          <a:bodyPr/>
          <a:lstStyle/>
          <a:p>
            <a:fld id="{A2EFF424-F111-43CB-9C75-D52325012943}" type="datetime1">
              <a:rPr lang="en-US" smtClean="0"/>
              <a:pPr/>
              <a:t>1/28/2012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886C9C-DC18-4195-8FD5-A50AA931D419}" type="slidenum">
              <a:rPr lang="en-US" smtClean="0"/>
              <a:pPr/>
              <a:t>4</a:t>
            </a:fld>
            <a:endParaRPr lang="en-US" dirty="0"/>
          </a:p>
        </p:txBody>
      </p:sp>
    </p:spTree>
    <p:extLst>
      <p:ext uri="{BB962C8B-B14F-4D97-AF65-F5344CB8AC3E}">
        <p14:creationId xmlns:p14="http://schemas.microsoft.com/office/powerpoint/2010/main" val="310426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6056" y="260649"/>
            <a:ext cx="3497861" cy="1296143"/>
          </a:xfrm>
        </p:spPr>
        <p:txBody>
          <a:bodyPr/>
          <a:lstStyle/>
          <a:p>
            <a:r>
              <a:rPr lang="en-AU" sz="2000" dirty="0" smtClean="0"/>
              <a:t>Medieval painting of hell from the Bedford Missal( medieval prayer book) 1943</a:t>
            </a:r>
            <a:endParaRPr lang="en-AU" sz="2000" dirty="0"/>
          </a:p>
        </p:txBody>
      </p:sp>
      <p:sp>
        <p:nvSpPr>
          <p:cNvPr id="3" name="Content Placeholder 2"/>
          <p:cNvSpPr>
            <a:spLocks noGrp="1"/>
          </p:cNvSpPr>
          <p:nvPr>
            <p:ph idx="1"/>
          </p:nvPr>
        </p:nvSpPr>
        <p:spPr/>
        <p:txBody>
          <a:bodyPr/>
          <a:lstStyle/>
          <a:p>
            <a:endParaRPr lang="en-AU" dirty="0"/>
          </a:p>
        </p:txBody>
      </p:sp>
      <p:sp>
        <p:nvSpPr>
          <p:cNvPr id="4" name="Text Placeholder 3"/>
          <p:cNvSpPr>
            <a:spLocks noGrp="1"/>
          </p:cNvSpPr>
          <p:nvPr>
            <p:ph type="body" sz="half" idx="2"/>
          </p:nvPr>
        </p:nvSpPr>
        <p:spPr>
          <a:xfrm>
            <a:off x="5004048" y="3140968"/>
            <a:ext cx="3888432" cy="2517289"/>
          </a:xfrm>
        </p:spPr>
        <p:txBody>
          <a:bodyPr>
            <a:noAutofit/>
          </a:bodyPr>
          <a:lstStyle/>
          <a:p>
            <a:pPr marL="342900" indent="-342900">
              <a:buAutoNum type="arabicPeriod"/>
            </a:pPr>
            <a:r>
              <a:rPr lang="en-AU" sz="2000" dirty="0" smtClean="0"/>
              <a:t>What can be seen happening in heaven and hell?</a:t>
            </a:r>
          </a:p>
          <a:p>
            <a:pPr marL="342900" indent="-342900">
              <a:buAutoNum type="arabicPeriod"/>
            </a:pPr>
            <a:r>
              <a:rPr lang="en-AU" sz="2000" dirty="0" smtClean="0"/>
              <a:t>Who or what are the central figures in heaven and hell</a:t>
            </a:r>
          </a:p>
          <a:p>
            <a:pPr marL="342900" indent="-342900">
              <a:buAutoNum type="arabicPeriod"/>
            </a:pPr>
            <a:r>
              <a:rPr lang="en-AU" sz="2000" dirty="0" smtClean="0"/>
              <a:t>Why do you think such pictures like this were included in a prayer book?</a:t>
            </a:r>
            <a:endParaRPr lang="en-AU" sz="2000" dirty="0"/>
          </a:p>
        </p:txBody>
      </p:sp>
      <p:sp>
        <p:nvSpPr>
          <p:cNvPr id="5" name="Date Placeholder 4"/>
          <p:cNvSpPr>
            <a:spLocks noGrp="1"/>
          </p:cNvSpPr>
          <p:nvPr>
            <p:ph type="dt" sz="half" idx="10"/>
          </p:nvPr>
        </p:nvSpPr>
        <p:spPr/>
        <p:txBody>
          <a:bodyPr/>
          <a:lstStyle/>
          <a:p>
            <a:fld id="{936542C1-4E96-413B-B72E-6C4B39D85C9D}" type="datetime1">
              <a:rPr lang="en-US" smtClean="0"/>
              <a:pPr/>
              <a:t>1/28/2012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886C9C-DC18-4195-8FD5-A50AA931D419}" type="slidenum">
              <a:rPr lang="en-US" smtClean="0"/>
              <a:pPr/>
              <a:t>5</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358" y="260648"/>
            <a:ext cx="4320480" cy="627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712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The catholic church in the Middle Ages was very powerful</a:t>
            </a:r>
          </a:p>
          <a:p>
            <a:r>
              <a:rPr lang="en-AU" dirty="0" smtClean="0"/>
              <a:t>Its people were the channel by which ordinary people could find out what God expected of them</a:t>
            </a:r>
          </a:p>
          <a:p>
            <a:r>
              <a:rPr lang="en-AU" dirty="0" smtClean="0"/>
              <a:t>Priests held mass, preached sermons about how people should behave, heard confessions of people’s sins and told them what God wanted them to do in order to be saved from damnation in hell</a:t>
            </a:r>
            <a:endParaRPr lang="en-AU" dirty="0"/>
          </a:p>
        </p:txBody>
      </p:sp>
      <p:sp>
        <p:nvSpPr>
          <p:cNvPr id="3" name="Date Placeholder 2"/>
          <p:cNvSpPr>
            <a:spLocks noGrp="1"/>
          </p:cNvSpPr>
          <p:nvPr>
            <p:ph type="dt" sz="half" idx="10"/>
          </p:nvPr>
        </p:nvSpPr>
        <p:spPr/>
        <p:txBody>
          <a:bodyPr/>
          <a:lstStyle/>
          <a:p>
            <a:fld id="{A2EFF424-F111-43CB-9C75-D52325012943}" type="datetime1">
              <a:rPr lang="en-US" smtClean="0"/>
              <a:pPr/>
              <a:t>1/28/2012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886C9C-DC18-4195-8FD5-A50AA931D419}" type="slidenum">
              <a:rPr lang="en-US" smtClean="0"/>
              <a:pPr/>
              <a:t>6</a:t>
            </a:fld>
            <a:endParaRPr lang="en-US" dirty="0"/>
          </a:p>
        </p:txBody>
      </p:sp>
      <p:sp>
        <p:nvSpPr>
          <p:cNvPr id="6" name="Title 5"/>
          <p:cNvSpPr>
            <a:spLocks noGrp="1"/>
          </p:cNvSpPr>
          <p:nvPr>
            <p:ph type="title"/>
          </p:nvPr>
        </p:nvSpPr>
        <p:spPr/>
        <p:txBody>
          <a:bodyPr/>
          <a:lstStyle/>
          <a:p>
            <a:r>
              <a:rPr lang="en-AU" dirty="0" smtClean="0"/>
              <a:t>The power of the church</a:t>
            </a:r>
            <a:endParaRPr lang="en-AU" dirty="0"/>
          </a:p>
        </p:txBody>
      </p:sp>
    </p:spTree>
    <p:extLst>
      <p:ext uri="{BB962C8B-B14F-4D97-AF65-F5344CB8AC3E}">
        <p14:creationId xmlns:p14="http://schemas.microsoft.com/office/powerpoint/2010/main" val="597823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AU" dirty="0" smtClean="0"/>
              <a:t>The head of the Catholic church was the pope in Rome</a:t>
            </a:r>
          </a:p>
          <a:p>
            <a:r>
              <a:rPr lang="en-AU" dirty="0" smtClean="0"/>
              <a:t>He was often seen as having more power than kings as his authority was directly from God</a:t>
            </a:r>
          </a:p>
          <a:p>
            <a:r>
              <a:rPr lang="en-AU" dirty="0" smtClean="0"/>
              <a:t>The pope could excommunicate ( banish from the church) any person- serf, noble or king</a:t>
            </a:r>
          </a:p>
          <a:p>
            <a:r>
              <a:rPr lang="en-AU" dirty="0" smtClean="0"/>
              <a:t>An excommunicated person could not attend mass or gain forgiveness for their sins. People feared excommunication as it meant they could go to hell for their sins</a:t>
            </a:r>
          </a:p>
          <a:p>
            <a:endParaRPr lang="en-AU" dirty="0"/>
          </a:p>
        </p:txBody>
      </p:sp>
      <p:sp>
        <p:nvSpPr>
          <p:cNvPr id="3" name="Date Placeholder 2"/>
          <p:cNvSpPr>
            <a:spLocks noGrp="1"/>
          </p:cNvSpPr>
          <p:nvPr>
            <p:ph type="dt" sz="half" idx="10"/>
          </p:nvPr>
        </p:nvSpPr>
        <p:spPr/>
        <p:txBody>
          <a:bodyPr/>
          <a:lstStyle/>
          <a:p>
            <a:fld id="{A2EFF424-F111-43CB-9C75-D52325012943}" type="datetime1">
              <a:rPr lang="en-US" smtClean="0"/>
              <a:pPr/>
              <a:t>1/28/2012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886C9C-DC18-4195-8FD5-A50AA931D419}" type="slidenum">
              <a:rPr lang="en-US" smtClean="0"/>
              <a:pPr/>
              <a:t>7</a:t>
            </a:fld>
            <a:endParaRPr lang="en-US" dirty="0"/>
          </a:p>
        </p:txBody>
      </p:sp>
      <p:sp>
        <p:nvSpPr>
          <p:cNvPr id="6" name="Title 5"/>
          <p:cNvSpPr>
            <a:spLocks noGrp="1"/>
          </p:cNvSpPr>
          <p:nvPr>
            <p:ph type="title"/>
          </p:nvPr>
        </p:nvSpPr>
        <p:spPr/>
        <p:txBody>
          <a:bodyPr/>
          <a:lstStyle/>
          <a:p>
            <a:r>
              <a:rPr lang="en-AU" dirty="0" smtClean="0"/>
              <a:t>The head of the Catholic Church</a:t>
            </a:r>
            <a:endParaRPr lang="en-AU" dirty="0"/>
          </a:p>
        </p:txBody>
      </p:sp>
    </p:spTree>
    <p:extLst>
      <p:ext uri="{BB962C8B-B14F-4D97-AF65-F5344CB8AC3E}">
        <p14:creationId xmlns:p14="http://schemas.microsoft.com/office/powerpoint/2010/main" val="948444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99247" y="2060849"/>
            <a:ext cx="4088777" cy="4065314"/>
          </a:xfrm>
        </p:spPr>
        <p:txBody>
          <a:bodyPr>
            <a:normAutofit fontScale="92500"/>
          </a:bodyPr>
          <a:lstStyle/>
          <a:p>
            <a:r>
              <a:rPr lang="en-AU" dirty="0" smtClean="0"/>
              <a:t>Monasteries were self-contained enclaves where monks chose to live a simple live of prayer and work</a:t>
            </a:r>
          </a:p>
          <a:p>
            <a:r>
              <a:rPr lang="en-AU" dirty="0" smtClean="0"/>
              <a:t>There were different orders of monks who followed different rules</a:t>
            </a:r>
          </a:p>
          <a:p>
            <a:r>
              <a:rPr lang="en-AU" dirty="0" smtClean="0"/>
              <a:t>Some monasteries, well-endowed by wealthy patrons, became powerful centres of influence</a:t>
            </a:r>
          </a:p>
          <a:p>
            <a:endParaRPr lang="en-AU" dirty="0" smtClean="0"/>
          </a:p>
          <a:p>
            <a:endParaRPr lang="en-AU" dirty="0"/>
          </a:p>
        </p:txBody>
      </p:sp>
      <p:sp>
        <p:nvSpPr>
          <p:cNvPr id="3" name="Date Placeholder 2"/>
          <p:cNvSpPr>
            <a:spLocks noGrp="1"/>
          </p:cNvSpPr>
          <p:nvPr>
            <p:ph type="dt" sz="half" idx="10"/>
          </p:nvPr>
        </p:nvSpPr>
        <p:spPr/>
        <p:txBody>
          <a:bodyPr/>
          <a:lstStyle/>
          <a:p>
            <a:fld id="{A2EFF424-F111-43CB-9C75-D52325012943}" type="datetime1">
              <a:rPr lang="en-US" smtClean="0"/>
              <a:pPr/>
              <a:t>1/28/2012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886C9C-DC18-4195-8FD5-A50AA931D419}" type="slidenum">
              <a:rPr lang="en-US" smtClean="0"/>
              <a:pPr/>
              <a:t>8</a:t>
            </a:fld>
            <a:endParaRPr lang="en-US" dirty="0"/>
          </a:p>
        </p:txBody>
      </p:sp>
      <p:sp>
        <p:nvSpPr>
          <p:cNvPr id="8" name="Title 7"/>
          <p:cNvSpPr>
            <a:spLocks noGrp="1"/>
          </p:cNvSpPr>
          <p:nvPr>
            <p:ph type="title"/>
          </p:nvPr>
        </p:nvSpPr>
        <p:spPr/>
        <p:txBody>
          <a:bodyPr/>
          <a:lstStyle/>
          <a:p>
            <a:r>
              <a:rPr lang="en-AU" dirty="0"/>
              <a:t>M</a:t>
            </a:r>
            <a:r>
              <a:rPr lang="en-AU" dirty="0" smtClean="0"/>
              <a:t>onasteries</a:t>
            </a:r>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492896"/>
            <a:ext cx="3762265" cy="274471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3988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Monks took vows of poverty, chastity and obedience and they also promised to live a life devoted to prayer</a:t>
            </a:r>
          </a:p>
          <a:p>
            <a:r>
              <a:rPr lang="en-AU" dirty="0" smtClean="0"/>
              <a:t>They were referred to as ‘Brothers’</a:t>
            </a:r>
          </a:p>
          <a:p>
            <a:r>
              <a:rPr lang="en-AU" dirty="0" smtClean="0"/>
              <a:t>Mostly daily life in a monastery was hard. The monks ate plain food and wore rough, homespun robes called habits</a:t>
            </a:r>
          </a:p>
          <a:p>
            <a:r>
              <a:rPr lang="en-AU" dirty="0" smtClean="0"/>
              <a:t>Many monasteries operated under a vow of silence</a:t>
            </a:r>
          </a:p>
          <a:p>
            <a:pPr marL="0" indent="0">
              <a:buNone/>
            </a:pPr>
            <a:endParaRPr lang="en-AU" dirty="0"/>
          </a:p>
        </p:txBody>
      </p:sp>
      <p:sp>
        <p:nvSpPr>
          <p:cNvPr id="3" name="Date Placeholder 2"/>
          <p:cNvSpPr>
            <a:spLocks noGrp="1"/>
          </p:cNvSpPr>
          <p:nvPr>
            <p:ph type="dt" sz="half" idx="10"/>
          </p:nvPr>
        </p:nvSpPr>
        <p:spPr/>
        <p:txBody>
          <a:bodyPr/>
          <a:lstStyle/>
          <a:p>
            <a:fld id="{A2EFF424-F111-43CB-9C75-D52325012943}" type="datetime1">
              <a:rPr lang="en-US" smtClean="0"/>
              <a:pPr/>
              <a:t>1/28/2012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886C9C-DC18-4195-8FD5-A50AA931D419}" type="slidenum">
              <a:rPr lang="en-US" smtClean="0"/>
              <a:pPr/>
              <a:t>9</a:t>
            </a:fld>
            <a:endParaRPr lang="en-US" dirty="0"/>
          </a:p>
        </p:txBody>
      </p:sp>
      <p:sp>
        <p:nvSpPr>
          <p:cNvPr id="6" name="Title 5"/>
          <p:cNvSpPr>
            <a:spLocks noGrp="1"/>
          </p:cNvSpPr>
          <p:nvPr>
            <p:ph type="title"/>
          </p:nvPr>
        </p:nvSpPr>
        <p:spPr/>
        <p:txBody>
          <a:bodyPr/>
          <a:lstStyle/>
          <a:p>
            <a:r>
              <a:rPr lang="en-AU" dirty="0" smtClean="0"/>
              <a:t>Monks</a:t>
            </a:r>
            <a:endParaRPr lang="en-AU" dirty="0"/>
          </a:p>
        </p:txBody>
      </p:sp>
    </p:spTree>
    <p:extLst>
      <p:ext uri="{BB962C8B-B14F-4D97-AF65-F5344CB8AC3E}">
        <p14:creationId xmlns:p14="http://schemas.microsoft.com/office/powerpoint/2010/main" val="37683572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80</TotalTime>
  <Words>906</Words>
  <Application>Microsoft Office PowerPoint</Application>
  <PresentationFormat>On-screen Show (4:3)</PresentationFormat>
  <Paragraphs>83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Hardcover</vt:lpstr>
      <vt:lpstr>The Medieval Church</vt:lpstr>
      <vt:lpstr>Christendom</vt:lpstr>
      <vt:lpstr>PowerPoint Presentation</vt:lpstr>
      <vt:lpstr>PowerPoint Presentation</vt:lpstr>
      <vt:lpstr>Medieval painting of hell from the Bedford Missal( medieval prayer book) 1943</vt:lpstr>
      <vt:lpstr>The power of the church</vt:lpstr>
      <vt:lpstr>The head of the Catholic Church</vt:lpstr>
      <vt:lpstr>Monasteries</vt:lpstr>
      <vt:lpstr>Monks</vt:lpstr>
      <vt:lpstr>PowerPoint Presentation</vt:lpstr>
      <vt:lpstr>Carthusian Monks </vt:lpstr>
      <vt:lpstr>Convents</vt:lpstr>
      <vt:lpstr>Good works of the Church</vt:lpstr>
      <vt:lpstr>Centres of Learning</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Medieval Church</dc:title>
  <dc:creator>sheryl</dc:creator>
  <cp:lastModifiedBy>sheryl</cp:lastModifiedBy>
  <cp:revision>7</cp:revision>
  <dcterms:created xsi:type="dcterms:W3CDTF">2012-01-28T06:23:51Z</dcterms:created>
  <dcterms:modified xsi:type="dcterms:W3CDTF">2012-01-28T07:44:26Z</dcterms:modified>
</cp:coreProperties>
</file>