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1" r:id="rId8"/>
    <p:sldId id="267"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19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427282-9233-4669-9B1B-3ABED9D1C81D}" type="datetimeFigureOut">
              <a:rPr lang="en-AU" smtClean="0"/>
              <a:t>29/10/2012</a:t>
            </a:fld>
            <a:endParaRPr lang="en-A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A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2D14BC43-2B6B-4468-8251-AEB3A9934363}" type="slidenum">
              <a:rPr lang="en-AU" smtClean="0"/>
              <a:t>‹#›</a:t>
            </a:fld>
            <a:endParaRPr lang="en-A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27282-9233-4669-9B1B-3ABED9D1C81D}" type="datetimeFigureOut">
              <a:rPr lang="en-AU" smtClean="0"/>
              <a:t>29/10/2012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14BC43-2B6B-4468-8251-AEB3A9934363}"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27282-9233-4669-9B1B-3ABED9D1C81D}" type="datetimeFigureOut">
              <a:rPr lang="en-AU" smtClean="0"/>
              <a:t>29/10/2012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096000" y="6356350"/>
            <a:ext cx="762000" cy="365125"/>
          </a:xfrm>
        </p:spPr>
        <p:txBody>
          <a:bodyPr/>
          <a:lstStyle/>
          <a:p>
            <a:fld id="{2D14BC43-2B6B-4468-8251-AEB3A9934363}" type="slidenum">
              <a:rPr lang="en-AU" smtClean="0"/>
              <a:t>‹#›</a:t>
            </a:fld>
            <a:endParaRPr lang="en-A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427282-9233-4669-9B1B-3ABED9D1C81D}" type="datetimeFigureOut">
              <a:rPr lang="en-AU" smtClean="0"/>
              <a:t>29/10/2012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14BC43-2B6B-4468-8251-AEB3A9934363}"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27282-9233-4669-9B1B-3ABED9D1C81D}" type="datetimeFigureOut">
              <a:rPr lang="en-AU" smtClean="0"/>
              <a:t>29/10/2012</a:t>
            </a:fld>
            <a:endParaRPr lang="en-AU"/>
          </a:p>
        </p:txBody>
      </p:sp>
      <p:sp>
        <p:nvSpPr>
          <p:cNvPr id="5" name="Footer Placeholder 4"/>
          <p:cNvSpPr>
            <a:spLocks noGrp="1"/>
          </p:cNvSpPr>
          <p:nvPr>
            <p:ph type="ftr" sz="quarter" idx="11"/>
          </p:nvPr>
        </p:nvSpPr>
        <p:spPr>
          <a:xfrm>
            <a:off x="5791200" y="6356350"/>
            <a:ext cx="2895600" cy="365125"/>
          </a:xfrm>
        </p:spPr>
        <p:txBody>
          <a:bodyPr/>
          <a:lstStyle/>
          <a:p>
            <a:endParaRPr lang="en-A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2D14BC43-2B6B-4468-8251-AEB3A9934363}" type="slidenum">
              <a:rPr lang="en-AU" smtClean="0"/>
              <a:t>‹#›</a:t>
            </a:fld>
            <a:endParaRPr lang="en-A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427282-9233-4669-9B1B-3ABED9D1C81D}" type="datetimeFigureOut">
              <a:rPr lang="en-AU" smtClean="0"/>
              <a:t>29/10/2012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14BC43-2B6B-4468-8251-AEB3A9934363}"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427282-9233-4669-9B1B-3ABED9D1C81D}" type="datetimeFigureOut">
              <a:rPr lang="en-AU" smtClean="0"/>
              <a:t>29/10/2012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D14BC43-2B6B-4468-8251-AEB3A9934363}"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427282-9233-4669-9B1B-3ABED9D1C81D}" type="datetimeFigureOut">
              <a:rPr lang="en-AU" smtClean="0"/>
              <a:t>29/10/2012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D14BC43-2B6B-4468-8251-AEB3A9934363}"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27282-9233-4669-9B1B-3ABED9D1C81D}" type="datetimeFigureOut">
              <a:rPr lang="en-AU" smtClean="0"/>
              <a:t>29/10/2012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D14BC43-2B6B-4468-8251-AEB3A9934363}"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427282-9233-4669-9B1B-3ABED9D1C81D}" type="datetimeFigureOut">
              <a:rPr lang="en-AU" smtClean="0"/>
              <a:t>29/10/2012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14BC43-2B6B-4468-8251-AEB3A9934363}" type="slidenum">
              <a:rPr lang="en-AU" smtClean="0"/>
              <a:t>‹#›</a:t>
            </a:fld>
            <a:endParaRPr lang="en-A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5427282-9233-4669-9B1B-3ABED9D1C81D}" type="datetimeFigureOut">
              <a:rPr lang="en-AU" smtClean="0"/>
              <a:t>29/10/2012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14BC43-2B6B-4468-8251-AEB3A9934363}" type="slidenum">
              <a:rPr lang="en-AU" smtClean="0"/>
              <a:t>‹#›</a:t>
            </a:fld>
            <a:endParaRPr lang="en-A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5427282-9233-4669-9B1B-3ABED9D1C81D}" type="datetimeFigureOut">
              <a:rPr lang="en-AU" smtClean="0"/>
              <a:t>29/10/2012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D14BC43-2B6B-4468-8251-AEB3A9934363}" type="slidenum">
              <a:rPr lang="en-AU" smtClean="0"/>
              <a:t>‹#›</a:t>
            </a:fld>
            <a:endParaRPr lang="en-A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996952"/>
            <a:ext cx="8686800" cy="1470025"/>
          </a:xfrm>
        </p:spPr>
        <p:txBody>
          <a:bodyPr/>
          <a:lstStyle/>
          <a:p>
            <a:r>
              <a:rPr lang="en-AU" sz="11500" dirty="0" smtClean="0"/>
              <a:t>MILITARY RULE</a:t>
            </a:r>
            <a:endParaRPr lang="en-AU" sz="11500" dirty="0"/>
          </a:p>
        </p:txBody>
      </p:sp>
      <p:sp>
        <p:nvSpPr>
          <p:cNvPr id="3" name="Subtitle 2"/>
          <p:cNvSpPr>
            <a:spLocks noGrp="1"/>
          </p:cNvSpPr>
          <p:nvPr>
            <p:ph type="subTitle" idx="1"/>
          </p:nvPr>
        </p:nvSpPr>
        <p:spPr>
          <a:xfrm>
            <a:off x="683568" y="6381328"/>
            <a:ext cx="7600901" cy="392832"/>
          </a:xfrm>
        </p:spPr>
        <p:txBody>
          <a:bodyPr>
            <a:normAutofit fontScale="55000" lnSpcReduction="20000"/>
          </a:bodyPr>
          <a:lstStyle/>
          <a:p>
            <a:r>
              <a:rPr lang="en-AU" dirty="0" smtClean="0"/>
              <a:t>Created by Sheryl </a:t>
            </a:r>
            <a:r>
              <a:rPr lang="en-AU" dirty="0" err="1" smtClean="0"/>
              <a:t>Skalski</a:t>
            </a:r>
            <a:r>
              <a:rPr lang="en-AU" dirty="0" smtClean="0"/>
              <a:t> : all information used directly from ‘History Alive 8 – Jacaranda ‘ unless accredited separately.</a:t>
            </a:r>
          </a:p>
          <a:p>
            <a:endParaRPr lang="en-AU" dirty="0"/>
          </a:p>
        </p:txBody>
      </p:sp>
    </p:spTree>
    <p:extLst>
      <p:ext uri="{BB962C8B-B14F-4D97-AF65-F5344CB8AC3E}">
        <p14:creationId xmlns:p14="http://schemas.microsoft.com/office/powerpoint/2010/main" val="422486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08720"/>
            <a:ext cx="8229600" cy="385824"/>
          </a:xfrm>
        </p:spPr>
        <p:txBody>
          <a:bodyPr>
            <a:noAutofit/>
          </a:bodyPr>
          <a:lstStyle/>
          <a:p>
            <a:r>
              <a:rPr lang="en-AU" sz="6000" b="1" dirty="0"/>
              <a:t>Mongol invasions</a:t>
            </a:r>
            <a:br>
              <a:rPr lang="en-AU" sz="6000" b="1" dirty="0"/>
            </a:br>
            <a:endParaRPr lang="en-AU" sz="6000"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en-AU" dirty="0" smtClean="0"/>
              <a:t>China </a:t>
            </a:r>
            <a:r>
              <a:rPr lang="en-AU" dirty="0"/>
              <a:t>presented the most serious threat to Japan in the Kamakura period. </a:t>
            </a:r>
            <a:endParaRPr lang="en-AU" dirty="0" smtClean="0"/>
          </a:p>
          <a:p>
            <a:endParaRPr lang="en-AU" dirty="0"/>
          </a:p>
          <a:p>
            <a:r>
              <a:rPr lang="en-AU" dirty="0" smtClean="0"/>
              <a:t>The </a:t>
            </a:r>
            <a:r>
              <a:rPr lang="en-AU" dirty="0"/>
              <a:t>Mongol emperor of China, Kublai Khan, demanded that Japan respect his authority and become a tributary state. </a:t>
            </a:r>
            <a:endParaRPr lang="en-AU" dirty="0" smtClean="0"/>
          </a:p>
          <a:p>
            <a:endParaRPr lang="en-AU" dirty="0"/>
          </a:p>
          <a:p>
            <a:r>
              <a:rPr lang="en-AU" dirty="0" smtClean="0"/>
              <a:t>When </a:t>
            </a:r>
            <a:r>
              <a:rPr lang="en-AU" dirty="0"/>
              <a:t>the </a:t>
            </a:r>
            <a:r>
              <a:rPr lang="en-AU" dirty="0" err="1"/>
              <a:t>shogunate</a:t>
            </a:r>
            <a:r>
              <a:rPr lang="en-AU" dirty="0"/>
              <a:t> refused, Kublai Khan ordered his army to invade Japan. But on two occasions, in 1274 and 1281, the Mongol ships were sunk by typhoons. </a:t>
            </a:r>
            <a:endParaRPr lang="en-AU" dirty="0" smtClean="0"/>
          </a:p>
          <a:p>
            <a:endParaRPr lang="en-AU" dirty="0"/>
          </a:p>
          <a:p>
            <a:r>
              <a:rPr lang="en-AU" dirty="0" smtClean="0"/>
              <a:t>The </a:t>
            </a:r>
            <a:r>
              <a:rPr lang="en-AU" dirty="0"/>
              <a:t>Japanese came to believe kamikaze or ‘divine winds’ protected their country</a:t>
            </a:r>
            <a:r>
              <a:rPr lang="en-AU" dirty="0" smtClean="0"/>
              <a:t>.</a:t>
            </a:r>
          </a:p>
          <a:p>
            <a:endParaRPr lang="en-AU" dirty="0"/>
          </a:p>
          <a:p>
            <a:r>
              <a:rPr lang="en-AU" dirty="0" smtClean="0"/>
              <a:t> </a:t>
            </a:r>
            <a:r>
              <a:rPr lang="en-AU" dirty="0"/>
              <a:t>Unfortunately, thousands of samurai who fought the Mongol attackers became angry when the shogun could not afford to pay them. They waited for an opportunity to oppose the </a:t>
            </a:r>
            <a:r>
              <a:rPr lang="en-AU" dirty="0" err="1"/>
              <a:t>shogunate</a:t>
            </a:r>
            <a:r>
              <a:rPr lang="en-AU" dirty="0"/>
              <a:t>.</a:t>
            </a:r>
          </a:p>
          <a:p>
            <a:endParaRPr lang="en-AU" dirty="0"/>
          </a:p>
        </p:txBody>
      </p:sp>
    </p:spTree>
    <p:extLst>
      <p:ext uri="{BB962C8B-B14F-4D97-AF65-F5344CB8AC3E}">
        <p14:creationId xmlns:p14="http://schemas.microsoft.com/office/powerpoint/2010/main" val="48616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385824"/>
          </a:xfrm>
        </p:spPr>
        <p:txBody>
          <a:bodyPr>
            <a:noAutofit/>
          </a:bodyPr>
          <a:lstStyle/>
          <a:p>
            <a:r>
              <a:rPr lang="en-AU" sz="6000" b="1" dirty="0"/>
              <a:t>The age of the warring states</a:t>
            </a:r>
            <a:br>
              <a:rPr lang="en-AU" sz="6000" b="1" dirty="0"/>
            </a:br>
            <a:endParaRPr lang="en-AU" sz="6000" dirty="0"/>
          </a:p>
        </p:txBody>
      </p:sp>
      <p:sp>
        <p:nvSpPr>
          <p:cNvPr id="3" name="Content Placeholder 2"/>
          <p:cNvSpPr>
            <a:spLocks noGrp="1"/>
          </p:cNvSpPr>
          <p:nvPr>
            <p:ph idx="1"/>
          </p:nvPr>
        </p:nvSpPr>
        <p:spPr>
          <a:xfrm>
            <a:off x="457200" y="1600200"/>
            <a:ext cx="8229600" cy="5141168"/>
          </a:xfrm>
        </p:spPr>
        <p:txBody>
          <a:bodyPr>
            <a:normAutofit fontScale="70000" lnSpcReduction="20000"/>
          </a:bodyPr>
          <a:lstStyle/>
          <a:p>
            <a:r>
              <a:rPr lang="en-AU" dirty="0" smtClean="0"/>
              <a:t>A </a:t>
            </a:r>
            <a:r>
              <a:rPr lang="en-AU" dirty="0"/>
              <a:t>chance to restore the rule of the nobles and the royal court came in 1333 when Emperor Go-</a:t>
            </a:r>
            <a:r>
              <a:rPr lang="en-AU" dirty="0" err="1"/>
              <a:t>Daigo</a:t>
            </a:r>
            <a:r>
              <a:rPr lang="en-AU" dirty="0"/>
              <a:t> resisted the military government. </a:t>
            </a:r>
            <a:endParaRPr lang="en-AU" dirty="0" smtClean="0"/>
          </a:p>
          <a:p>
            <a:endParaRPr lang="en-AU" dirty="0"/>
          </a:p>
          <a:p>
            <a:r>
              <a:rPr lang="en-AU" dirty="0" smtClean="0"/>
              <a:t>Samurai </a:t>
            </a:r>
            <a:r>
              <a:rPr lang="en-AU" dirty="0"/>
              <a:t>from the Ashikaga clan supported him and the Kamakura </a:t>
            </a:r>
            <a:r>
              <a:rPr lang="en-AU" dirty="0" err="1"/>
              <a:t>shogunate</a:t>
            </a:r>
            <a:r>
              <a:rPr lang="en-AU" dirty="0"/>
              <a:t> collapsed. However, other samurai were outraged at this challenge to their prestige and authority. </a:t>
            </a:r>
            <a:endParaRPr lang="en-AU" dirty="0" smtClean="0"/>
          </a:p>
          <a:p>
            <a:endParaRPr lang="en-AU" dirty="0"/>
          </a:p>
          <a:p>
            <a:r>
              <a:rPr lang="en-AU" dirty="0" smtClean="0"/>
              <a:t>The </a:t>
            </a:r>
            <a:r>
              <a:rPr lang="en-AU" dirty="0"/>
              <a:t>Ashikaga clan turned against the emperor and forced him to flee into the mountains. </a:t>
            </a:r>
            <a:endParaRPr lang="en-AU" dirty="0" smtClean="0"/>
          </a:p>
          <a:p>
            <a:endParaRPr lang="en-AU" dirty="0"/>
          </a:p>
          <a:p>
            <a:r>
              <a:rPr lang="en-AU" dirty="0" smtClean="0"/>
              <a:t>From </a:t>
            </a:r>
            <a:r>
              <a:rPr lang="en-AU" dirty="0"/>
              <a:t>1336, the Ashikaga clan ruled Japan as shoguns for the next 237 years. It was a time of great artistic achievement, especially in theatre, literature, gardening and development of the tea ceremony. </a:t>
            </a:r>
            <a:endParaRPr lang="en-AU" dirty="0" smtClean="0"/>
          </a:p>
          <a:p>
            <a:endParaRPr lang="en-AU" dirty="0"/>
          </a:p>
          <a:p>
            <a:r>
              <a:rPr lang="en-AU" dirty="0" smtClean="0"/>
              <a:t>However</a:t>
            </a:r>
            <a:r>
              <a:rPr lang="en-AU" dirty="0"/>
              <a:t>, the Ashikaga shoguns could not control daimyo in the provinces who fought one another to gain more land and political power</a:t>
            </a:r>
            <a:r>
              <a:rPr lang="en-AU" dirty="0" smtClean="0"/>
              <a:t>.</a:t>
            </a:r>
          </a:p>
          <a:p>
            <a:endParaRPr lang="en-AU" dirty="0"/>
          </a:p>
          <a:p>
            <a:r>
              <a:rPr lang="en-AU" dirty="0" smtClean="0"/>
              <a:t> </a:t>
            </a:r>
            <a:r>
              <a:rPr lang="en-AU" dirty="0"/>
              <a:t>During this age of the warring states, vassals overthrew their lords, farmers led armed uprisings and the economy was seriously weakened. Japan needed a strong leader to bring peace and order once again.</a:t>
            </a:r>
          </a:p>
          <a:p>
            <a:endParaRPr lang="en-AU" dirty="0"/>
          </a:p>
        </p:txBody>
      </p:sp>
    </p:spTree>
    <p:extLst>
      <p:ext uri="{BB962C8B-B14F-4D97-AF65-F5344CB8AC3E}">
        <p14:creationId xmlns:p14="http://schemas.microsoft.com/office/powerpoint/2010/main" val="90505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TASKS</a:t>
            </a:r>
            <a:endParaRPr lang="en-AU" dirty="0"/>
          </a:p>
        </p:txBody>
      </p:sp>
      <p:sp>
        <p:nvSpPr>
          <p:cNvPr id="3" name="TextBox 2"/>
          <p:cNvSpPr txBox="1"/>
          <p:nvPr/>
        </p:nvSpPr>
        <p:spPr>
          <a:xfrm>
            <a:off x="683568" y="1988840"/>
            <a:ext cx="7344816" cy="1477328"/>
          </a:xfrm>
          <a:prstGeom prst="rect">
            <a:avLst/>
          </a:prstGeom>
          <a:noFill/>
        </p:spPr>
        <p:txBody>
          <a:bodyPr wrap="square" rtlCol="0">
            <a:spAutoFit/>
          </a:bodyPr>
          <a:lstStyle/>
          <a:p>
            <a:r>
              <a:rPr lang="en-AU" dirty="0" smtClean="0"/>
              <a:t>Create a timeline ;</a:t>
            </a:r>
          </a:p>
          <a:p>
            <a:pPr marL="285750" indent="-285750">
              <a:buFont typeface="Arial" pitchFamily="34" charset="0"/>
              <a:buChar char="•"/>
            </a:pPr>
            <a:r>
              <a:rPr lang="en-AU" dirty="0" smtClean="0"/>
              <a:t>Using the dates, people and events mentioned in this PowerPoint. </a:t>
            </a:r>
          </a:p>
          <a:p>
            <a:pPr marL="285750" indent="-285750">
              <a:buFont typeface="Arial" pitchFamily="34" charset="0"/>
              <a:buChar char="•"/>
            </a:pPr>
            <a:endParaRPr lang="en-AU" dirty="0"/>
          </a:p>
          <a:p>
            <a:pPr marL="285750" indent="-285750">
              <a:buFont typeface="Arial" pitchFamily="34" charset="0"/>
              <a:buChar char="•"/>
            </a:pPr>
            <a:r>
              <a:rPr lang="en-AU" dirty="0" smtClean="0"/>
              <a:t>You can do further research to get specific dates on those events mentioned if you want to .</a:t>
            </a:r>
            <a:endParaRPr lang="en-AU" dirty="0"/>
          </a:p>
        </p:txBody>
      </p:sp>
    </p:spTree>
    <p:extLst>
      <p:ext uri="{BB962C8B-B14F-4D97-AF65-F5344CB8AC3E}">
        <p14:creationId xmlns:p14="http://schemas.microsoft.com/office/powerpoint/2010/main" val="286350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Fujiwara clan 600-1100 </a:t>
            </a:r>
            <a:endParaRPr lang="en-AU" dirty="0"/>
          </a:p>
        </p:txBody>
      </p:sp>
      <p:sp>
        <p:nvSpPr>
          <p:cNvPr id="3" name="Content Placeholder 2"/>
          <p:cNvSpPr>
            <a:spLocks noGrp="1"/>
          </p:cNvSpPr>
          <p:nvPr>
            <p:ph idx="1"/>
          </p:nvPr>
        </p:nvSpPr>
        <p:spPr>
          <a:xfrm>
            <a:off x="457200" y="1600200"/>
            <a:ext cx="8229600" cy="4853136"/>
          </a:xfrm>
        </p:spPr>
        <p:txBody>
          <a:bodyPr>
            <a:normAutofit/>
          </a:bodyPr>
          <a:lstStyle/>
          <a:p>
            <a:r>
              <a:rPr lang="en-AU" dirty="0"/>
              <a:t>Nobles from the powerful Fujiwara clan dominated Japanese politics from the seventh century until the end of the </a:t>
            </a:r>
            <a:r>
              <a:rPr lang="en-AU" b="1" dirty="0">
                <a:solidFill>
                  <a:srgbClr val="FF0000"/>
                </a:solidFill>
              </a:rPr>
              <a:t>Heian period </a:t>
            </a:r>
            <a:r>
              <a:rPr lang="en-AU" dirty="0"/>
              <a:t>in the twelfth century. </a:t>
            </a:r>
            <a:endParaRPr lang="en-AU" dirty="0" smtClean="0"/>
          </a:p>
          <a:p>
            <a:endParaRPr lang="en-AU" dirty="0"/>
          </a:p>
          <a:p>
            <a:r>
              <a:rPr lang="en-AU" dirty="0" smtClean="0"/>
              <a:t>They </a:t>
            </a:r>
            <a:r>
              <a:rPr lang="en-AU" dirty="0"/>
              <a:t>controlled all the most important offices in the royal court and were governors of many provinces in the </a:t>
            </a:r>
            <a:r>
              <a:rPr lang="en-AU" dirty="0" smtClean="0"/>
              <a:t>countryside</a:t>
            </a:r>
          </a:p>
          <a:p>
            <a:pPr marL="0" indent="0">
              <a:buNone/>
            </a:pPr>
            <a:endParaRPr lang="en-AU" dirty="0" smtClean="0"/>
          </a:p>
          <a:p>
            <a:r>
              <a:rPr lang="en-AU" dirty="0" smtClean="0"/>
              <a:t>. </a:t>
            </a:r>
            <a:r>
              <a:rPr lang="en-AU" dirty="0"/>
              <a:t>Most emperors married Fujiwara women, and senior members of the family became regents if an emperor was too young to rule. At some stages, the Fujiwara family, rather than the emperor, ruled Japan.</a:t>
            </a:r>
          </a:p>
        </p:txBody>
      </p:sp>
    </p:spTree>
    <p:extLst>
      <p:ext uri="{BB962C8B-B14F-4D97-AF65-F5344CB8AC3E}">
        <p14:creationId xmlns:p14="http://schemas.microsoft.com/office/powerpoint/2010/main" val="41480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601848"/>
          </a:xfrm>
        </p:spPr>
        <p:txBody>
          <a:bodyPr>
            <a:noAutofit/>
          </a:bodyPr>
          <a:lstStyle/>
          <a:p>
            <a:r>
              <a:rPr lang="en-AU" sz="6600" b="1" dirty="0"/>
              <a:t>Family rivalries</a:t>
            </a:r>
            <a:br>
              <a:rPr lang="en-AU" sz="6600" b="1" dirty="0"/>
            </a:br>
            <a:endParaRPr lang="en-AU" sz="6600" dirty="0"/>
          </a:p>
        </p:txBody>
      </p:sp>
      <p:sp>
        <p:nvSpPr>
          <p:cNvPr id="3" name="Content Placeholder 2"/>
          <p:cNvSpPr>
            <a:spLocks noGrp="1"/>
          </p:cNvSpPr>
          <p:nvPr>
            <p:ph idx="1"/>
          </p:nvPr>
        </p:nvSpPr>
        <p:spPr/>
        <p:txBody>
          <a:bodyPr>
            <a:normAutofit fontScale="92500" lnSpcReduction="10000"/>
          </a:bodyPr>
          <a:lstStyle/>
          <a:p>
            <a:r>
              <a:rPr lang="en-AU" dirty="0" smtClean="0"/>
              <a:t>The </a:t>
            </a:r>
            <a:r>
              <a:rPr lang="en-AU" dirty="0"/>
              <a:t>Heian period was characterised by struggles for influence among the three most powerful daimyo clans, the </a:t>
            </a:r>
            <a:r>
              <a:rPr lang="en-AU" b="1" dirty="0">
                <a:solidFill>
                  <a:srgbClr val="FF0000"/>
                </a:solidFill>
              </a:rPr>
              <a:t>Fujiwara</a:t>
            </a:r>
            <a:r>
              <a:rPr lang="en-AU" dirty="0">
                <a:solidFill>
                  <a:srgbClr val="FF0000"/>
                </a:solidFill>
              </a:rPr>
              <a:t>, </a:t>
            </a:r>
            <a:r>
              <a:rPr lang="en-AU" dirty="0"/>
              <a:t>the </a:t>
            </a:r>
            <a:r>
              <a:rPr lang="en-AU" b="1" dirty="0" err="1">
                <a:solidFill>
                  <a:srgbClr val="FF0000"/>
                </a:solidFill>
              </a:rPr>
              <a:t>Minamoto</a:t>
            </a:r>
            <a:r>
              <a:rPr lang="en-AU" dirty="0"/>
              <a:t> and the </a:t>
            </a:r>
            <a:r>
              <a:rPr lang="en-AU" b="1" dirty="0" err="1">
                <a:solidFill>
                  <a:srgbClr val="FF0000"/>
                </a:solidFill>
              </a:rPr>
              <a:t>Taira</a:t>
            </a:r>
            <a:r>
              <a:rPr lang="en-AU" b="1" dirty="0">
                <a:solidFill>
                  <a:srgbClr val="FF0000"/>
                </a:solidFill>
              </a:rPr>
              <a:t>. </a:t>
            </a:r>
            <a:endParaRPr lang="en-AU" b="1" dirty="0" smtClean="0">
              <a:solidFill>
                <a:srgbClr val="FF0000"/>
              </a:solidFill>
            </a:endParaRPr>
          </a:p>
          <a:p>
            <a:endParaRPr lang="en-AU" dirty="0"/>
          </a:p>
          <a:p>
            <a:r>
              <a:rPr lang="en-AU" dirty="0" smtClean="0"/>
              <a:t>After </a:t>
            </a:r>
            <a:r>
              <a:rPr lang="en-AU" dirty="0"/>
              <a:t>the long period of dominance by the Fujiwara, in 1068 the Emperor Go-</a:t>
            </a:r>
            <a:r>
              <a:rPr lang="en-AU" dirty="0" err="1"/>
              <a:t>Sanjo</a:t>
            </a:r>
            <a:r>
              <a:rPr lang="en-AU" dirty="0"/>
              <a:t> reduced their power by appointing members of the rival </a:t>
            </a:r>
            <a:r>
              <a:rPr lang="en-AU" dirty="0" err="1"/>
              <a:t>Minamoto</a:t>
            </a:r>
            <a:r>
              <a:rPr lang="en-AU" dirty="0"/>
              <a:t> clan to important government offices. </a:t>
            </a:r>
            <a:endParaRPr lang="en-AU" dirty="0" smtClean="0"/>
          </a:p>
          <a:p>
            <a:endParaRPr lang="en-AU" dirty="0"/>
          </a:p>
          <a:p>
            <a:r>
              <a:rPr lang="en-AU" dirty="0" smtClean="0"/>
              <a:t>Go-</a:t>
            </a:r>
            <a:r>
              <a:rPr lang="en-AU" dirty="0" err="1" smtClean="0"/>
              <a:t>Sanjo</a:t>
            </a:r>
            <a:r>
              <a:rPr lang="en-AU" dirty="0" smtClean="0"/>
              <a:t> </a:t>
            </a:r>
            <a:r>
              <a:rPr lang="en-AU" dirty="0"/>
              <a:t>was the first emperor for more than two hundred years whose mother had not been a member of the Fujiwara clan. </a:t>
            </a:r>
            <a:endParaRPr lang="en-AU" dirty="0" smtClean="0"/>
          </a:p>
          <a:p>
            <a:endParaRPr lang="en-AU" dirty="0"/>
          </a:p>
          <a:p>
            <a:r>
              <a:rPr lang="en-AU" dirty="0" smtClean="0"/>
              <a:t>He </a:t>
            </a:r>
            <a:r>
              <a:rPr lang="en-AU" dirty="0"/>
              <a:t>himself married members of the </a:t>
            </a:r>
            <a:r>
              <a:rPr lang="en-AU" dirty="0" err="1"/>
              <a:t>Minamoto</a:t>
            </a:r>
            <a:r>
              <a:rPr lang="en-AU" dirty="0"/>
              <a:t> clan, so his heirs were loyal to the </a:t>
            </a:r>
            <a:r>
              <a:rPr lang="en-AU" dirty="0" err="1"/>
              <a:t>Minamoto</a:t>
            </a:r>
            <a:r>
              <a:rPr lang="en-AU" dirty="0"/>
              <a:t> rather than the Fujiwara.</a:t>
            </a:r>
          </a:p>
          <a:p>
            <a:endParaRPr lang="en-AU" dirty="0"/>
          </a:p>
        </p:txBody>
      </p:sp>
    </p:spTree>
    <p:extLst>
      <p:ext uri="{BB962C8B-B14F-4D97-AF65-F5344CB8AC3E}">
        <p14:creationId xmlns:p14="http://schemas.microsoft.com/office/powerpoint/2010/main" val="160114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385824"/>
          </a:xfrm>
        </p:spPr>
        <p:txBody>
          <a:bodyPr>
            <a:noAutofit/>
          </a:bodyPr>
          <a:lstStyle/>
          <a:p>
            <a:r>
              <a:rPr lang="en-AU" sz="6000" b="1" dirty="0"/>
              <a:t>The struggle for power</a:t>
            </a:r>
            <a:br>
              <a:rPr lang="en-AU" sz="6000" b="1" dirty="0"/>
            </a:br>
            <a:endParaRPr lang="en-AU" sz="6000" dirty="0"/>
          </a:p>
        </p:txBody>
      </p:sp>
      <p:sp>
        <p:nvSpPr>
          <p:cNvPr id="3" name="Content Placeholder 2"/>
          <p:cNvSpPr>
            <a:spLocks noGrp="1"/>
          </p:cNvSpPr>
          <p:nvPr>
            <p:ph idx="1"/>
          </p:nvPr>
        </p:nvSpPr>
        <p:spPr>
          <a:xfrm>
            <a:off x="395536" y="1628800"/>
            <a:ext cx="8229600" cy="4741987"/>
          </a:xfrm>
        </p:spPr>
        <p:txBody>
          <a:bodyPr>
            <a:normAutofit lnSpcReduction="10000"/>
          </a:bodyPr>
          <a:lstStyle/>
          <a:p>
            <a:r>
              <a:rPr lang="en-AU" dirty="0" smtClean="0"/>
              <a:t>The </a:t>
            </a:r>
            <a:r>
              <a:rPr lang="en-AU" dirty="0"/>
              <a:t>twelfth century was a very unstable time in Japan. The </a:t>
            </a:r>
            <a:r>
              <a:rPr lang="en-AU" dirty="0" err="1"/>
              <a:t>Minamoto</a:t>
            </a:r>
            <a:r>
              <a:rPr lang="en-AU" dirty="0"/>
              <a:t> family had become the most powerful daimyo clan in Japan, but their power was challenged by the </a:t>
            </a:r>
            <a:r>
              <a:rPr lang="en-AU" dirty="0" err="1"/>
              <a:t>Taira</a:t>
            </a:r>
            <a:r>
              <a:rPr lang="en-AU" dirty="0"/>
              <a:t> clan. </a:t>
            </a:r>
            <a:endParaRPr lang="en-AU" dirty="0" smtClean="0"/>
          </a:p>
          <a:p>
            <a:endParaRPr lang="en-AU" dirty="0"/>
          </a:p>
          <a:p>
            <a:r>
              <a:rPr lang="en-AU" dirty="0" smtClean="0"/>
              <a:t>A </a:t>
            </a:r>
            <a:r>
              <a:rPr lang="en-AU" dirty="0"/>
              <a:t>series of rebellions, followed by civil war from 1180 to 1185, led to ultimate victory by the </a:t>
            </a:r>
            <a:r>
              <a:rPr lang="en-AU" dirty="0" err="1"/>
              <a:t>Minamoto</a:t>
            </a:r>
            <a:r>
              <a:rPr lang="en-AU" dirty="0"/>
              <a:t> family, who then proceeded to destroy the </a:t>
            </a:r>
            <a:r>
              <a:rPr lang="en-AU" dirty="0" err="1"/>
              <a:t>Taira</a:t>
            </a:r>
            <a:r>
              <a:rPr lang="en-AU" dirty="0"/>
              <a:t> clan. </a:t>
            </a:r>
            <a:endParaRPr lang="en-AU" dirty="0" smtClean="0"/>
          </a:p>
          <a:p>
            <a:endParaRPr lang="en-AU" dirty="0"/>
          </a:p>
          <a:p>
            <a:r>
              <a:rPr lang="en-AU" dirty="0" smtClean="0"/>
              <a:t>A </a:t>
            </a:r>
            <a:r>
              <a:rPr lang="en-AU" dirty="0"/>
              <a:t>famous historical account of the civil war period, </a:t>
            </a:r>
            <a:r>
              <a:rPr lang="en-AU" i="1" dirty="0"/>
              <a:t>The Tale of the Heike</a:t>
            </a:r>
            <a:r>
              <a:rPr lang="en-AU" dirty="0"/>
              <a:t>, was written by a number of different authors and is considered one of the great works of Japanese literature.</a:t>
            </a:r>
          </a:p>
          <a:p>
            <a:endParaRPr lang="en-AU" dirty="0"/>
          </a:p>
        </p:txBody>
      </p:sp>
    </p:spTree>
    <p:extLst>
      <p:ext uri="{BB962C8B-B14F-4D97-AF65-F5344CB8AC3E}">
        <p14:creationId xmlns:p14="http://schemas.microsoft.com/office/powerpoint/2010/main" val="294168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effectLst/>
              </a:rPr>
              <a:t>This </a:t>
            </a:r>
            <a:r>
              <a:rPr lang="en-AU" sz="2400" dirty="0">
                <a:effectLst/>
              </a:rPr>
              <a:t>thirteenth-century illustration shows the escape of the imperial family during civil war.</a:t>
            </a:r>
            <a:endParaRPr lang="en-AU"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0" y="1700808"/>
            <a:ext cx="7542475" cy="4923179"/>
          </a:xfrm>
        </p:spPr>
      </p:pic>
      <p:sp>
        <p:nvSpPr>
          <p:cNvPr id="4" name="Text Placeholder 3"/>
          <p:cNvSpPr>
            <a:spLocks noGrp="1"/>
          </p:cNvSpPr>
          <p:nvPr>
            <p:ph type="body" sz="half" idx="2"/>
          </p:nvPr>
        </p:nvSpPr>
        <p:spPr/>
        <p:txBody>
          <a:bodyPr/>
          <a:lstStyle/>
          <a:p>
            <a:r>
              <a:rPr lang="en-AU" sz="2400" dirty="0"/>
              <a:t>Source 1 </a:t>
            </a:r>
            <a:endParaRPr lang="en-AU" dirty="0"/>
          </a:p>
        </p:txBody>
      </p:sp>
    </p:spTree>
    <p:extLst>
      <p:ext uri="{BB962C8B-B14F-4D97-AF65-F5344CB8AC3E}">
        <p14:creationId xmlns:p14="http://schemas.microsoft.com/office/powerpoint/2010/main" val="29001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221784"/>
          </a:xfrm>
        </p:spPr>
        <p:txBody>
          <a:bodyPr>
            <a:noAutofit/>
          </a:bodyPr>
          <a:lstStyle/>
          <a:p>
            <a:r>
              <a:rPr lang="en-AU" sz="7200" dirty="0"/>
              <a:t>The Kamakura </a:t>
            </a:r>
            <a:r>
              <a:rPr lang="en-AU" sz="7200" dirty="0" err="1"/>
              <a:t>shogunate</a:t>
            </a:r>
            <a:r>
              <a:rPr lang="en-AU" sz="7200" dirty="0"/>
              <a:t/>
            </a:r>
            <a:br>
              <a:rPr lang="en-AU" sz="7200" dirty="0"/>
            </a:br>
            <a:endParaRPr lang="en-AU" sz="7200"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en-AU" dirty="0" smtClean="0"/>
              <a:t>In </a:t>
            </a:r>
            <a:r>
              <a:rPr lang="en-AU" dirty="0"/>
              <a:t>1192 the emperor appointed the head of the </a:t>
            </a:r>
            <a:r>
              <a:rPr lang="en-AU" dirty="0" err="1"/>
              <a:t>Minamoto</a:t>
            </a:r>
            <a:r>
              <a:rPr lang="en-AU" dirty="0"/>
              <a:t> clan, </a:t>
            </a:r>
            <a:r>
              <a:rPr lang="en-AU" dirty="0" err="1"/>
              <a:t>Minamoto</a:t>
            </a:r>
            <a:r>
              <a:rPr lang="en-AU" dirty="0"/>
              <a:t> no </a:t>
            </a:r>
            <a:r>
              <a:rPr lang="en-AU" dirty="0" err="1"/>
              <a:t>Yoritomo</a:t>
            </a:r>
            <a:r>
              <a:rPr lang="en-AU" dirty="0"/>
              <a:t>, as shogun, to lead the Japanese armed forces. </a:t>
            </a:r>
            <a:endParaRPr lang="en-AU" dirty="0" smtClean="0"/>
          </a:p>
          <a:p>
            <a:endParaRPr lang="en-AU" dirty="0"/>
          </a:p>
          <a:p>
            <a:r>
              <a:rPr lang="en-AU" dirty="0" err="1" smtClean="0"/>
              <a:t>Yoritomo</a:t>
            </a:r>
            <a:r>
              <a:rPr lang="en-AU" dirty="0" smtClean="0"/>
              <a:t> </a:t>
            </a:r>
            <a:r>
              <a:rPr lang="en-AU" dirty="0"/>
              <a:t>set up his government in the city of Kamakura, about 50 kilometres south of modern-day Tokyo. </a:t>
            </a:r>
            <a:endParaRPr lang="en-AU" dirty="0" smtClean="0"/>
          </a:p>
          <a:p>
            <a:endParaRPr lang="en-AU" dirty="0"/>
          </a:p>
          <a:p>
            <a:r>
              <a:rPr lang="en-AU" dirty="0" smtClean="0"/>
              <a:t>The </a:t>
            </a:r>
            <a:r>
              <a:rPr lang="en-AU" dirty="0"/>
              <a:t>establishment of this </a:t>
            </a:r>
            <a:r>
              <a:rPr lang="en-AU" dirty="0" err="1"/>
              <a:t>shogunate</a:t>
            </a:r>
            <a:r>
              <a:rPr lang="en-AU" dirty="0"/>
              <a:t> was important because it saw real power pass from the emperor to the shogun. </a:t>
            </a:r>
            <a:endParaRPr lang="en-AU" dirty="0" smtClean="0"/>
          </a:p>
          <a:p>
            <a:endParaRPr lang="en-AU" dirty="0"/>
          </a:p>
          <a:p>
            <a:r>
              <a:rPr lang="en-AU" dirty="0" smtClean="0"/>
              <a:t>It </a:t>
            </a:r>
            <a:r>
              <a:rPr lang="en-AU" dirty="0"/>
              <a:t>is regarded as the end of the Classical period and the beginning of the </a:t>
            </a:r>
            <a:r>
              <a:rPr lang="en-AU" dirty="0" err="1"/>
              <a:t>shogunate</a:t>
            </a:r>
            <a:r>
              <a:rPr lang="en-AU" dirty="0"/>
              <a:t> or feudal period of Japanese history. </a:t>
            </a:r>
            <a:endParaRPr lang="en-AU" dirty="0" smtClean="0"/>
          </a:p>
          <a:p>
            <a:endParaRPr lang="en-AU" dirty="0"/>
          </a:p>
          <a:p>
            <a:r>
              <a:rPr lang="en-AU" dirty="0" smtClean="0"/>
              <a:t>For </a:t>
            </a:r>
            <a:r>
              <a:rPr lang="en-AU" dirty="0"/>
              <a:t>the next 700 years Japanese emperors were restricted to religious and ceremonial duties, while the shoguns and their samurai warriors effectively ruled Japan</a:t>
            </a:r>
            <a:r>
              <a:rPr lang="en-AU" dirty="0" smtClean="0"/>
              <a:t>.</a:t>
            </a:r>
          </a:p>
          <a:p>
            <a:endParaRPr lang="en-AU" dirty="0"/>
          </a:p>
          <a:p>
            <a:r>
              <a:rPr lang="en-AU" dirty="0" smtClean="0"/>
              <a:t> </a:t>
            </a:r>
            <a:r>
              <a:rPr lang="en-AU" dirty="0"/>
              <a:t>Japanese society was based on a farming economy, with a governing class of warriors and great lords who granted land to their vassals in return for their military support and total loyalty</a:t>
            </a:r>
          </a:p>
          <a:p>
            <a:endParaRPr lang="en-AU" dirty="0"/>
          </a:p>
        </p:txBody>
      </p:sp>
    </p:spTree>
    <p:extLst>
      <p:ext uri="{BB962C8B-B14F-4D97-AF65-F5344CB8AC3E}">
        <p14:creationId xmlns:p14="http://schemas.microsoft.com/office/powerpoint/2010/main" val="195174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7200" dirty="0"/>
              <a:t>Kamakura </a:t>
            </a:r>
            <a:r>
              <a:rPr lang="en-AU" sz="7200" dirty="0" err="1"/>
              <a:t>shogunate</a:t>
            </a:r>
            <a:endParaRPr lang="en-AU" sz="7200" dirty="0"/>
          </a:p>
        </p:txBody>
      </p:sp>
      <p:sp>
        <p:nvSpPr>
          <p:cNvPr id="3" name="Content Placeholder 2"/>
          <p:cNvSpPr>
            <a:spLocks noGrp="1"/>
          </p:cNvSpPr>
          <p:nvPr>
            <p:ph idx="1"/>
          </p:nvPr>
        </p:nvSpPr>
        <p:spPr>
          <a:xfrm>
            <a:off x="457200" y="1600200"/>
            <a:ext cx="8229600" cy="4853136"/>
          </a:xfrm>
        </p:spPr>
        <p:txBody>
          <a:bodyPr>
            <a:normAutofit lnSpcReduction="10000"/>
          </a:bodyPr>
          <a:lstStyle/>
          <a:p>
            <a:r>
              <a:rPr lang="en-AU" dirty="0"/>
              <a:t>The Kamakura </a:t>
            </a:r>
            <a:r>
              <a:rPr lang="en-AU" dirty="0" err="1"/>
              <a:t>shogunate</a:t>
            </a:r>
            <a:r>
              <a:rPr lang="en-AU" dirty="0"/>
              <a:t> lasted nearly 150 years and brought political stability to Japan. </a:t>
            </a:r>
            <a:endParaRPr lang="en-AU" dirty="0" smtClean="0"/>
          </a:p>
          <a:p>
            <a:endParaRPr lang="en-AU" dirty="0"/>
          </a:p>
          <a:p>
            <a:r>
              <a:rPr lang="en-AU" dirty="0" smtClean="0"/>
              <a:t>New </a:t>
            </a:r>
            <a:r>
              <a:rPr lang="en-AU" dirty="0"/>
              <a:t>laws outlined the rights of the samurai and Buddhism gathered strength. It had previously been the religion of only the ruling class but now spread to the common people</a:t>
            </a:r>
            <a:r>
              <a:rPr lang="en-AU" dirty="0" smtClean="0"/>
              <a:t>.</a:t>
            </a:r>
          </a:p>
          <a:p>
            <a:endParaRPr lang="en-AU" dirty="0"/>
          </a:p>
          <a:p>
            <a:r>
              <a:rPr lang="en-AU" dirty="0" smtClean="0"/>
              <a:t> </a:t>
            </a:r>
            <a:r>
              <a:rPr lang="en-AU" dirty="0"/>
              <a:t>One of Japan's most famous sights, the Golden Pavilion in Kyoto, was built during this period as a Buddhist temple. </a:t>
            </a:r>
            <a:endParaRPr lang="en-AU" dirty="0" smtClean="0"/>
          </a:p>
          <a:p>
            <a:endParaRPr lang="en-AU" dirty="0"/>
          </a:p>
          <a:p>
            <a:r>
              <a:rPr lang="en-AU" dirty="0" smtClean="0"/>
              <a:t>Art </a:t>
            </a:r>
            <a:r>
              <a:rPr lang="en-AU" dirty="0"/>
              <a:t>and culture also flourished, especially poetry, music, painting and wood sculpture</a:t>
            </a:r>
          </a:p>
        </p:txBody>
      </p:sp>
    </p:spTree>
    <p:extLst>
      <p:ext uri="{BB962C8B-B14F-4D97-AF65-F5344CB8AC3E}">
        <p14:creationId xmlns:p14="http://schemas.microsoft.com/office/powerpoint/2010/main" val="407447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effectLst/>
              </a:rPr>
              <a:t>The </a:t>
            </a:r>
            <a:r>
              <a:rPr lang="en-AU" dirty="0">
                <a:effectLst/>
              </a:rPr>
              <a:t>Golden Pavilion in Kyoto</a:t>
            </a:r>
            <a:endParaRPr lang="en-AU"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79712" y="1700808"/>
            <a:ext cx="4680520" cy="4793304"/>
          </a:xfrm>
        </p:spPr>
      </p:pic>
      <p:sp>
        <p:nvSpPr>
          <p:cNvPr id="4" name="Text Placeholder 3"/>
          <p:cNvSpPr>
            <a:spLocks noGrp="1"/>
          </p:cNvSpPr>
          <p:nvPr>
            <p:ph type="body" sz="half" idx="2"/>
          </p:nvPr>
        </p:nvSpPr>
        <p:spPr/>
        <p:txBody>
          <a:bodyPr/>
          <a:lstStyle/>
          <a:p>
            <a:r>
              <a:rPr lang="en-AU" sz="2000" dirty="0"/>
              <a:t>Source 3 </a:t>
            </a:r>
            <a:endParaRPr lang="en-AU" dirty="0"/>
          </a:p>
        </p:txBody>
      </p:sp>
    </p:spTree>
    <p:extLst>
      <p:ext uri="{BB962C8B-B14F-4D97-AF65-F5344CB8AC3E}">
        <p14:creationId xmlns:p14="http://schemas.microsoft.com/office/powerpoint/2010/main" val="59121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73050"/>
            <a:ext cx="5988496" cy="946150"/>
          </a:xfrm>
        </p:spPr>
        <p:txBody>
          <a:bodyPr/>
          <a:lstStyle/>
          <a:p>
            <a:r>
              <a:rPr lang="en-AU" sz="2400" dirty="0" err="1" smtClean="0">
                <a:effectLst/>
              </a:rPr>
              <a:t>Minamoto</a:t>
            </a:r>
            <a:r>
              <a:rPr lang="en-AU" sz="2400" dirty="0" smtClean="0">
                <a:effectLst/>
              </a:rPr>
              <a:t> </a:t>
            </a:r>
            <a:r>
              <a:rPr lang="en-AU" sz="2400" dirty="0">
                <a:effectLst/>
              </a:rPr>
              <a:t>no </a:t>
            </a:r>
            <a:r>
              <a:rPr lang="en-AU" sz="2400" dirty="0" err="1">
                <a:effectLst/>
              </a:rPr>
              <a:t>Yoritomo</a:t>
            </a:r>
            <a:r>
              <a:rPr lang="en-AU" sz="2400" dirty="0">
                <a:effectLst/>
              </a:rPr>
              <a:t>, shown in this twelfth-century artwork, became the first shogun to gain the power to rule Japan.</a:t>
            </a:r>
            <a:endParaRPr lang="en-AU" sz="2400"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39752" y="1700808"/>
            <a:ext cx="4176464" cy="4780290"/>
          </a:xfrm>
          <a:prstGeom prst="rect">
            <a:avLst/>
          </a:prstGeom>
          <a:ln>
            <a:noFill/>
          </a:ln>
          <a:effectLst>
            <a:softEdge rad="112500"/>
          </a:effectLst>
        </p:spPr>
      </p:pic>
      <p:sp>
        <p:nvSpPr>
          <p:cNvPr id="6" name="Text Placeholder 5"/>
          <p:cNvSpPr>
            <a:spLocks noGrp="1"/>
          </p:cNvSpPr>
          <p:nvPr>
            <p:ph type="body" sz="half" idx="2"/>
          </p:nvPr>
        </p:nvSpPr>
        <p:spPr/>
        <p:txBody>
          <a:bodyPr/>
          <a:lstStyle/>
          <a:p>
            <a:r>
              <a:rPr lang="en-AU" dirty="0"/>
              <a:t>Source 2 </a:t>
            </a:r>
          </a:p>
        </p:txBody>
      </p:sp>
    </p:spTree>
    <p:extLst>
      <p:ext uri="{BB962C8B-B14F-4D97-AF65-F5344CB8AC3E}">
        <p14:creationId xmlns:p14="http://schemas.microsoft.com/office/powerpoint/2010/main" val="4159388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72</TotalTime>
  <Words>932</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Decatur</vt:lpstr>
      <vt:lpstr>MILITARY RULE</vt:lpstr>
      <vt:lpstr>Fujiwara clan 600-1100 </vt:lpstr>
      <vt:lpstr>Family rivalries </vt:lpstr>
      <vt:lpstr>The struggle for power </vt:lpstr>
      <vt:lpstr>This thirteenth-century illustration shows the escape of the imperial family during civil war.</vt:lpstr>
      <vt:lpstr>The Kamakura shogunate </vt:lpstr>
      <vt:lpstr>Kamakura shogunate</vt:lpstr>
      <vt:lpstr>The Golden Pavilion in Kyoto</vt:lpstr>
      <vt:lpstr>Minamoto no Yoritomo, shown in this twelfth-century artwork, became the first shogun to gain the power to rule Japan.</vt:lpstr>
      <vt:lpstr>Mongol invasions </vt:lpstr>
      <vt:lpstr>The age of the warring states </vt:lpstr>
      <vt:lpstr>TASKS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RULE</dc:title>
  <dc:creator>sheryl</dc:creator>
  <cp:lastModifiedBy>Nicole Poppy</cp:lastModifiedBy>
  <cp:revision>6</cp:revision>
  <dcterms:created xsi:type="dcterms:W3CDTF">2012-10-04T04:49:11Z</dcterms:created>
  <dcterms:modified xsi:type="dcterms:W3CDTF">2012-10-29T03:07:56Z</dcterms:modified>
</cp:coreProperties>
</file>