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9C2F-7B52-4733-8039-26B512FEF795}" type="datetimeFigureOut">
              <a:rPr lang="en-AU" smtClean="0"/>
              <a:t>23/10/2012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786F-231C-4A33-9485-F0E940F9FEA8}" type="slidenum">
              <a:rPr lang="en-AU" smtClean="0"/>
              <a:t>‹#›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9C2F-7B52-4733-8039-26B512FEF795}" type="datetimeFigureOut">
              <a:rPr lang="en-AU" smtClean="0"/>
              <a:t>23/10/2012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786F-231C-4A33-9485-F0E940F9FEA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9C2F-7B52-4733-8039-26B512FEF795}" type="datetimeFigureOut">
              <a:rPr lang="en-AU" smtClean="0"/>
              <a:t>23/10/2012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786F-231C-4A33-9485-F0E940F9FEA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9C2F-7B52-4733-8039-26B512FEF795}" type="datetimeFigureOut">
              <a:rPr lang="en-AU" smtClean="0"/>
              <a:t>23/10/2012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786F-231C-4A33-9485-F0E940F9FEA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9C2F-7B52-4733-8039-26B512FEF795}" type="datetimeFigureOut">
              <a:rPr lang="en-AU" smtClean="0"/>
              <a:t>23/10/2012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786F-231C-4A33-9485-F0E940F9FEA8}" type="slidenum">
              <a:rPr lang="en-AU" smtClean="0"/>
              <a:t>‹#›</a:t>
            </a:fld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9C2F-7B52-4733-8039-26B512FEF795}" type="datetimeFigureOut">
              <a:rPr lang="en-AU" smtClean="0"/>
              <a:t>23/10/2012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786F-231C-4A33-9485-F0E940F9FEA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9C2F-7B52-4733-8039-26B512FEF795}" type="datetimeFigureOut">
              <a:rPr lang="en-AU" smtClean="0"/>
              <a:t>23/10/2012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786F-231C-4A33-9485-F0E940F9FEA8}" type="slidenum">
              <a:rPr lang="en-AU" smtClean="0"/>
              <a:t>‹#›</a:t>
            </a:fld>
            <a:endParaRPr lang="en-A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9C2F-7B52-4733-8039-26B512FEF795}" type="datetimeFigureOut">
              <a:rPr lang="en-AU" smtClean="0"/>
              <a:t>23/10/2012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786F-231C-4A33-9485-F0E940F9FEA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9C2F-7B52-4733-8039-26B512FEF795}" type="datetimeFigureOut">
              <a:rPr lang="en-AU" smtClean="0"/>
              <a:t>23/10/2012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786F-231C-4A33-9485-F0E940F9FEA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9C2F-7B52-4733-8039-26B512FEF795}" type="datetimeFigureOut">
              <a:rPr lang="en-AU" smtClean="0"/>
              <a:t>23/10/2012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786F-231C-4A33-9485-F0E940F9FEA8}" type="slidenum">
              <a:rPr lang="en-AU" smtClean="0"/>
              <a:t>‹#›</a:t>
            </a:fld>
            <a:endParaRPr lang="en-A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9C2F-7B52-4733-8039-26B512FEF795}" type="datetimeFigureOut">
              <a:rPr lang="en-AU" smtClean="0"/>
              <a:t>23/10/2012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786F-231C-4A33-9485-F0E940F9FEA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3F89C2F-7B52-4733-8039-26B512FEF795}" type="datetimeFigureOut">
              <a:rPr lang="en-AU" smtClean="0"/>
              <a:t>23/10/2012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0D3786F-231C-4A33-9485-F0E940F9FEA8}" type="slidenum">
              <a:rPr lang="en-AU" smtClean="0"/>
              <a:t>‹#›</a:t>
            </a:fld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005064"/>
            <a:ext cx="7543800" cy="1524000"/>
          </a:xfrm>
        </p:spPr>
        <p:txBody>
          <a:bodyPr/>
          <a:lstStyle/>
          <a:p>
            <a:r>
              <a:rPr lang="en-AU" dirty="0" smtClean="0"/>
              <a:t>Religion and Philosophy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2130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91421" y="836712"/>
            <a:ext cx="446449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>
                <a:latin typeface="Calibri" pitchFamily="34" charset="0"/>
                <a:cs typeface="Calibri" pitchFamily="34" charset="0"/>
              </a:rPr>
              <a:t>Religion and philosophy played an important role</a:t>
            </a:r>
          </a:p>
          <a:p>
            <a:r>
              <a:rPr lang="en-AU" sz="1600" dirty="0">
                <a:latin typeface="Calibri" pitchFamily="34" charset="0"/>
                <a:cs typeface="Calibri" pitchFamily="34" charset="0"/>
              </a:rPr>
              <a:t>in the lives of people from all the social classes in</a:t>
            </a:r>
          </a:p>
          <a:p>
            <a:r>
              <a:rPr lang="en-AU" sz="1600" dirty="0">
                <a:latin typeface="Calibri" pitchFamily="34" charset="0"/>
                <a:cs typeface="Calibri" pitchFamily="34" charset="0"/>
              </a:rPr>
              <a:t>medieval Japan. They helped people understand the</a:t>
            </a:r>
          </a:p>
          <a:p>
            <a:r>
              <a:rPr lang="en-AU" sz="1600" dirty="0">
                <a:latin typeface="Calibri" pitchFamily="34" charset="0"/>
                <a:cs typeface="Calibri" pitchFamily="34" charset="0"/>
              </a:rPr>
              <a:t>universe and also provided a connection between</a:t>
            </a:r>
          </a:p>
          <a:p>
            <a:r>
              <a:rPr lang="en-AU" sz="1600" dirty="0">
                <a:latin typeface="Calibri" pitchFamily="34" charset="0"/>
                <a:cs typeface="Calibri" pitchFamily="34" charset="0"/>
              </a:rPr>
              <a:t>the physical world on Earth and the spiritual world</a:t>
            </a:r>
          </a:p>
          <a:p>
            <a:r>
              <a:rPr lang="en-AU" sz="1600" dirty="0">
                <a:latin typeface="Calibri" pitchFamily="34" charset="0"/>
                <a:cs typeface="Calibri" pitchFamily="34" charset="0"/>
              </a:rPr>
              <a:t>inhabited by ghosts, demons and gods</a:t>
            </a:r>
            <a:r>
              <a:rPr lang="en-AU" sz="16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AU" sz="2000" dirty="0">
              <a:latin typeface="Calibri" pitchFamily="34" charset="0"/>
              <a:cs typeface="Calibri" pitchFamily="34" charset="0"/>
            </a:endParaRPr>
          </a:p>
          <a:p>
            <a:r>
              <a:rPr lang="en-AU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Shinto and Zen Buddhism </a:t>
            </a:r>
            <a:r>
              <a:rPr lang="en-AU" sz="1600" dirty="0" smtClean="0">
                <a:latin typeface="Calibri" pitchFamily="34" charset="0"/>
                <a:cs typeface="Calibri" pitchFamily="34" charset="0"/>
              </a:rPr>
              <a:t>were </a:t>
            </a:r>
            <a:r>
              <a:rPr lang="en-AU" sz="1600" dirty="0">
                <a:latin typeface="Calibri" pitchFamily="34" charset="0"/>
                <a:cs typeface="Calibri" pitchFamily="34" charset="0"/>
              </a:rPr>
              <a:t>two of the most</a:t>
            </a:r>
          </a:p>
          <a:p>
            <a:r>
              <a:rPr lang="en-AU" sz="1600" dirty="0">
                <a:latin typeface="Calibri" pitchFamily="34" charset="0"/>
                <a:cs typeface="Calibri" pitchFamily="34" charset="0"/>
              </a:rPr>
              <a:t>important religions practised in medieval Japan.</a:t>
            </a:r>
          </a:p>
          <a:p>
            <a:r>
              <a:rPr lang="en-AU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Shinto</a:t>
            </a:r>
            <a:r>
              <a:rPr lang="en-AU" sz="1600" dirty="0">
                <a:latin typeface="Calibri" pitchFamily="34" charset="0"/>
                <a:cs typeface="Calibri" pitchFamily="34" charset="0"/>
              </a:rPr>
              <a:t> developed in Japan, while </a:t>
            </a:r>
            <a:r>
              <a:rPr lang="en-AU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Zen Buddhism</a:t>
            </a:r>
          </a:p>
          <a:p>
            <a:r>
              <a:rPr lang="en-AU" sz="1600" dirty="0">
                <a:latin typeface="Calibri" pitchFamily="34" charset="0"/>
                <a:cs typeface="Calibri" pitchFamily="34" charset="0"/>
              </a:rPr>
              <a:t>originated in China, where it was called Chan</a:t>
            </a:r>
          </a:p>
          <a:p>
            <a:r>
              <a:rPr lang="en-AU" sz="1600" dirty="0">
                <a:latin typeface="Calibri" pitchFamily="34" charset="0"/>
                <a:cs typeface="Calibri" pitchFamily="34" charset="0"/>
              </a:rPr>
              <a:t>Buddhism. Zen Buddhism was first introduced into</a:t>
            </a:r>
          </a:p>
          <a:p>
            <a:r>
              <a:rPr lang="en-AU" sz="1600" dirty="0">
                <a:latin typeface="Calibri" pitchFamily="34" charset="0"/>
                <a:cs typeface="Calibri" pitchFamily="34" charset="0"/>
              </a:rPr>
              <a:t>Japan in the twelfth century </a:t>
            </a:r>
            <a:r>
              <a:rPr lang="en-AU" sz="1600" dirty="0" err="1">
                <a:latin typeface="Calibri" pitchFamily="34" charset="0"/>
                <a:cs typeface="Calibri" pitchFamily="34" charset="0"/>
              </a:rPr>
              <a:t>ce</a:t>
            </a:r>
            <a:r>
              <a:rPr lang="en-AU" sz="1600" dirty="0">
                <a:latin typeface="Calibri" pitchFamily="34" charset="0"/>
                <a:cs typeface="Calibri" pitchFamily="34" charset="0"/>
              </a:rPr>
              <a:t> and became popular</a:t>
            </a:r>
          </a:p>
          <a:p>
            <a:r>
              <a:rPr lang="en-AU" sz="1600" dirty="0">
                <a:latin typeface="Calibri" pitchFamily="34" charset="0"/>
                <a:cs typeface="Calibri" pitchFamily="34" charset="0"/>
              </a:rPr>
              <a:t>among the samurai in the thirteenth and fourteenth</a:t>
            </a:r>
          </a:p>
          <a:p>
            <a:r>
              <a:rPr lang="en-AU" sz="1600" dirty="0">
                <a:latin typeface="Calibri" pitchFamily="34" charset="0"/>
                <a:cs typeface="Calibri" pitchFamily="34" charset="0"/>
              </a:rPr>
              <a:t>centuries. Samurai also followed </a:t>
            </a:r>
            <a:r>
              <a:rPr lang="en-AU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Bushido</a:t>
            </a:r>
            <a:r>
              <a:rPr lang="en-AU" sz="16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AU" sz="1600" dirty="0">
                <a:latin typeface="Calibri" pitchFamily="34" charset="0"/>
                <a:cs typeface="Calibri" pitchFamily="34" charset="0"/>
              </a:rPr>
              <a:t>a form of</a:t>
            </a:r>
          </a:p>
          <a:p>
            <a:r>
              <a:rPr lang="en-AU" sz="1600" dirty="0">
                <a:latin typeface="Calibri" pitchFamily="34" charset="0"/>
                <a:cs typeface="Calibri" pitchFamily="34" charset="0"/>
              </a:rPr>
              <a:t>warrior philosophy.</a:t>
            </a:r>
          </a:p>
        </p:txBody>
      </p:sp>
    </p:spTree>
    <p:extLst>
      <p:ext uri="{BB962C8B-B14F-4D97-AF65-F5344CB8AC3E}">
        <p14:creationId xmlns:p14="http://schemas.microsoft.com/office/powerpoint/2010/main" val="2837730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Shinto</a:t>
            </a:r>
            <a:endParaRPr lang="en-AU" dirty="0"/>
          </a:p>
        </p:txBody>
      </p:sp>
      <p:sp>
        <p:nvSpPr>
          <p:cNvPr id="3" name="Text Box 4"/>
          <p:cNvSpPr txBox="1"/>
          <p:nvPr/>
        </p:nvSpPr>
        <p:spPr>
          <a:xfrm>
            <a:off x="467544" y="620688"/>
            <a:ext cx="4248472" cy="439248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sz="1400" dirty="0"/>
              <a:t>Shinto is based on beliefs that are indigenous to</a:t>
            </a:r>
          </a:p>
          <a:p>
            <a:r>
              <a:rPr lang="en-AU" sz="1400" dirty="0"/>
              <a:t>Japan, and is still practised in Japan today.</a:t>
            </a:r>
            <a:endParaRPr kumimoji="0" lang="en-A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MS Mincho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endParaRPr lang="en-AU" sz="1400" kern="0" dirty="0">
              <a:solidFill>
                <a:sysClr val="windowText" lastClr="000000"/>
              </a:solidFill>
              <a:latin typeface="Cambria"/>
              <a:ea typeface="MS Mincho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en-A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MS Mincho"/>
                <a:cs typeface="Times New Roman"/>
              </a:rPr>
              <a:t>Means </a:t>
            </a: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MS Mincho"/>
                <a:cs typeface="Times New Roman"/>
              </a:rPr>
              <a:t>‘way of the gods’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en-A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MS Mincho"/>
                <a:cs typeface="Times New Roman"/>
              </a:rPr>
              <a:t>According </a:t>
            </a: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MS Mincho"/>
                <a:cs typeface="Times New Roman"/>
              </a:rPr>
              <a:t>to Shinto there exists a basic life-fore called kami.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MS Mincho"/>
                <a:cs typeface="Times New Roman"/>
              </a:rPr>
              <a:t>Kami is the source of human life and of all life in nature.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MS Mincho"/>
                <a:cs typeface="Times New Roman"/>
              </a:rPr>
              <a:t>Followers believe that it can not be defined by words or understood rationally as it beyond comprehension of the human mind.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MS Mincho"/>
                <a:cs typeface="Times New Roman"/>
              </a:rPr>
              <a:t>It can be experienced through faith and religious practices.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MS Mincho"/>
                <a:cs typeface="Times New Roman"/>
              </a:rPr>
              <a:t>Followers aim to experience kami, live a fulfilling life and bring prosperity to Japan.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MS Mincho"/>
                <a:cs typeface="Times New Roman"/>
              </a:rPr>
              <a:t>Kami also means supernatural spirits or gods, such as </a:t>
            </a:r>
            <a:r>
              <a:rPr kumimoji="0" lang="en-AU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MS Mincho"/>
                <a:cs typeface="Times New Roman"/>
              </a:rPr>
              <a:t>Izangi</a:t>
            </a: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MS Mincho"/>
                <a:cs typeface="Times New Roman"/>
              </a:rPr>
              <a:t> and </a:t>
            </a:r>
            <a:r>
              <a:rPr kumimoji="0" lang="en-AU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MS Mincho"/>
                <a:cs typeface="Times New Roman"/>
              </a:rPr>
              <a:t>Iznami</a:t>
            </a: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MS Mincho"/>
                <a:cs typeface="Times New Roman"/>
              </a:rPr>
              <a:t> who created Japan.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MS Mincho"/>
                <a:cs typeface="Times New Roman"/>
              </a:rPr>
              <a:t>Shinto priests believe that the sea, mountains, rocks and waterfalls have their own Kami.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MS Mincho"/>
                <a:cs typeface="Times New Roman"/>
              </a:rPr>
              <a:t> 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602" y="476672"/>
            <a:ext cx="3103563" cy="537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9602" y="5861916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Shinto priest </a:t>
            </a:r>
            <a:r>
              <a:rPr lang="en-AU" sz="1200" dirty="0" smtClean="0"/>
              <a:t>performing a </a:t>
            </a:r>
            <a:r>
              <a:rPr lang="en-AU" sz="1200" dirty="0"/>
              <a:t>ritual</a:t>
            </a:r>
          </a:p>
        </p:txBody>
      </p:sp>
    </p:spTree>
    <p:extLst>
      <p:ext uri="{BB962C8B-B14F-4D97-AF65-F5344CB8AC3E}">
        <p14:creationId xmlns:p14="http://schemas.microsoft.com/office/powerpoint/2010/main" val="3037971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Zen </a:t>
            </a:r>
            <a:r>
              <a:rPr lang="en-AU" dirty="0"/>
              <a:t>B</a:t>
            </a:r>
            <a:r>
              <a:rPr lang="en-AU" dirty="0" smtClean="0"/>
              <a:t>uddhism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107504" y="476672"/>
            <a:ext cx="439248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AU" sz="1400" dirty="0" smtClean="0">
                <a:effectLst/>
                <a:latin typeface="Cambria"/>
                <a:ea typeface="MS Mincho"/>
                <a:cs typeface="Times New Roman"/>
              </a:rPr>
              <a:t>Emphasises the importance of self-discipline. 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AU" sz="1400" dirty="0" smtClean="0">
                <a:effectLst/>
                <a:latin typeface="Cambria"/>
                <a:ea typeface="MS Mincho"/>
                <a:cs typeface="Times New Roman"/>
              </a:rPr>
              <a:t>The aim of Zen Buddhism is to achieve satori – the moment of enlightenment or the ‘flash of truth’ when all is understood. 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AU" sz="1400" dirty="0" smtClean="0">
                <a:effectLst/>
                <a:latin typeface="Cambria"/>
                <a:ea typeface="MS Mincho"/>
                <a:cs typeface="Times New Roman"/>
              </a:rPr>
              <a:t>It can be attained through physical discipline and mediation. 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AU" sz="1400" dirty="0" smtClean="0">
                <a:effectLst/>
                <a:latin typeface="Cambria"/>
                <a:ea typeface="MS Mincho"/>
                <a:cs typeface="Times New Roman"/>
              </a:rPr>
              <a:t>Zen Buddhists believe it is possible to attain satori through observing nature. 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AU" sz="1400" dirty="0" smtClean="0">
                <a:effectLst/>
                <a:latin typeface="Cambria"/>
                <a:ea typeface="MS Mincho"/>
                <a:cs typeface="Times New Roman"/>
              </a:rPr>
              <a:t>Samurai believed they could focus and improve their minds and become better warriors through practising Zen Buddhism. 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AU" sz="1400" dirty="0" smtClean="0">
                <a:effectLst/>
                <a:latin typeface="Cambria"/>
                <a:ea typeface="MS Mincho"/>
                <a:cs typeface="Times New Roman"/>
              </a:rPr>
              <a:t>Zen Buddhists believe enlightenment can be achieved through meditating on the trees, grass and stones in Zen gardens. The natural features symbolise the world. 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AU" sz="1400" dirty="0" smtClean="0">
                <a:effectLst/>
                <a:latin typeface="Cambria"/>
                <a:ea typeface="MS Mincho"/>
                <a:cs typeface="Times New Roman"/>
              </a:rPr>
              <a:t>Another aim of Zen Buddhism is it achieve </a:t>
            </a:r>
            <a:r>
              <a:rPr lang="en-AU" sz="1400" dirty="0" err="1" smtClean="0">
                <a:effectLst/>
                <a:latin typeface="Cambria"/>
                <a:ea typeface="MS Mincho"/>
                <a:cs typeface="Times New Roman"/>
              </a:rPr>
              <a:t>mushin</a:t>
            </a:r>
            <a:r>
              <a:rPr lang="en-AU" sz="1400" dirty="0" smtClean="0">
                <a:effectLst/>
                <a:latin typeface="Cambria"/>
                <a:ea typeface="MS Mincho"/>
                <a:cs typeface="Times New Roman"/>
              </a:rPr>
              <a:t> or ‘no-mind-ness-. 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AU" sz="1400" dirty="0" smtClean="0">
                <a:effectLst/>
                <a:latin typeface="Cambria"/>
                <a:ea typeface="MS Mincho"/>
                <a:cs typeface="Times New Roman"/>
              </a:rPr>
              <a:t>Mushin is the mental state of forgetting oneself and freeing oneself from fear. </a:t>
            </a:r>
            <a:endParaRPr lang="en-AU" sz="1400" dirty="0">
              <a:effectLst/>
              <a:latin typeface="Cambria"/>
              <a:ea typeface="MS Mincho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17976"/>
            <a:ext cx="3313350" cy="455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0072" y="5373216"/>
            <a:ext cx="3169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Zen Buddhist monks meditating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16654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920880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55776" y="4176365"/>
            <a:ext cx="46805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>
                <a:latin typeface="Calibri" pitchFamily="34" charset="0"/>
                <a:cs typeface="Calibri" pitchFamily="34" charset="0"/>
              </a:rPr>
              <a:t>Many Zen gardens, like this one in </a:t>
            </a:r>
            <a:r>
              <a:rPr lang="en-AU" sz="1600" dirty="0" err="1">
                <a:latin typeface="Calibri" pitchFamily="34" charset="0"/>
                <a:cs typeface="Calibri" pitchFamily="34" charset="0"/>
              </a:rPr>
              <a:t>Tofukuhi</a:t>
            </a:r>
            <a:r>
              <a:rPr lang="en-AU" sz="1600" dirty="0">
                <a:latin typeface="Calibri" pitchFamily="34" charset="0"/>
                <a:cs typeface="Calibri" pitchFamily="34" charset="0"/>
              </a:rPr>
              <a:t> Zen</a:t>
            </a:r>
          </a:p>
          <a:p>
            <a:r>
              <a:rPr lang="en-AU" sz="1600" dirty="0">
                <a:latin typeface="Calibri" pitchFamily="34" charset="0"/>
                <a:cs typeface="Calibri" pitchFamily="34" charset="0"/>
              </a:rPr>
              <a:t>temple in Kyoto, were created in medieval Japan.</a:t>
            </a:r>
          </a:p>
          <a:p>
            <a:r>
              <a:rPr lang="en-AU" sz="1600" dirty="0">
                <a:latin typeface="Calibri" pitchFamily="34" charset="0"/>
                <a:cs typeface="Calibri" pitchFamily="34" charset="0"/>
              </a:rPr>
              <a:t>Zen Buddhists believed that enlightenment could</a:t>
            </a:r>
          </a:p>
          <a:p>
            <a:r>
              <a:rPr lang="en-AU" sz="1600" dirty="0">
                <a:latin typeface="Calibri" pitchFamily="34" charset="0"/>
                <a:cs typeface="Calibri" pitchFamily="34" charset="0"/>
              </a:rPr>
              <a:t>be attained by meditating on the trees, grass,</a:t>
            </a:r>
          </a:p>
          <a:p>
            <a:r>
              <a:rPr lang="en-AU" sz="1600" dirty="0">
                <a:latin typeface="Calibri" pitchFamily="34" charset="0"/>
                <a:cs typeface="Calibri" pitchFamily="34" charset="0"/>
              </a:rPr>
              <a:t>stones and other natural features of the garden.</a:t>
            </a:r>
          </a:p>
          <a:p>
            <a:r>
              <a:rPr lang="en-AU" sz="1600" dirty="0">
                <a:latin typeface="Calibri" pitchFamily="34" charset="0"/>
                <a:cs typeface="Calibri" pitchFamily="34" charset="0"/>
              </a:rPr>
              <a:t>These natural features were also meant to</a:t>
            </a:r>
          </a:p>
          <a:p>
            <a:r>
              <a:rPr lang="en-AU" sz="1600" dirty="0">
                <a:latin typeface="Calibri" pitchFamily="34" charset="0"/>
                <a:cs typeface="Calibri" pitchFamily="34" charset="0"/>
              </a:rPr>
              <a:t>symbolise the world.</a:t>
            </a:r>
          </a:p>
        </p:txBody>
      </p:sp>
    </p:spTree>
    <p:extLst>
      <p:ext uri="{BB962C8B-B14F-4D97-AF65-F5344CB8AC3E}">
        <p14:creationId xmlns:p14="http://schemas.microsoft.com/office/powerpoint/2010/main" val="1070578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8064" y="1412776"/>
            <a:ext cx="36724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i="1" dirty="0" smtClean="0">
                <a:latin typeface="Calibri" pitchFamily="34" charset="0"/>
                <a:cs typeface="Calibri" pitchFamily="34" charset="0"/>
              </a:rPr>
              <a:t>“One </a:t>
            </a:r>
            <a:r>
              <a:rPr lang="en-AU" sz="1400" i="1" dirty="0">
                <a:latin typeface="Calibri" pitchFamily="34" charset="0"/>
                <a:cs typeface="Calibri" pitchFamily="34" charset="0"/>
              </a:rPr>
              <a:t>may explain water, but the mouth will</a:t>
            </a:r>
          </a:p>
          <a:p>
            <a:r>
              <a:rPr lang="en-AU" sz="1400" i="1" dirty="0">
                <a:latin typeface="Calibri" pitchFamily="34" charset="0"/>
                <a:cs typeface="Calibri" pitchFamily="34" charset="0"/>
              </a:rPr>
              <a:t>not become wet. One may expound fully on the</a:t>
            </a:r>
          </a:p>
          <a:p>
            <a:r>
              <a:rPr lang="en-AU" sz="1400" i="1" dirty="0">
                <a:latin typeface="Calibri" pitchFamily="34" charset="0"/>
                <a:cs typeface="Calibri" pitchFamily="34" charset="0"/>
              </a:rPr>
              <a:t>nature of fire, but the mouth will not become</a:t>
            </a:r>
          </a:p>
          <a:p>
            <a:r>
              <a:rPr lang="en-AU" sz="1400" i="1" dirty="0">
                <a:latin typeface="Calibri" pitchFamily="34" charset="0"/>
                <a:cs typeface="Calibri" pitchFamily="34" charset="0"/>
              </a:rPr>
              <a:t>hot. Without touching real water and real fire,</a:t>
            </a:r>
          </a:p>
          <a:p>
            <a:r>
              <a:rPr lang="en-AU" sz="1400" i="1" dirty="0">
                <a:latin typeface="Calibri" pitchFamily="34" charset="0"/>
                <a:cs typeface="Calibri" pitchFamily="34" charset="0"/>
              </a:rPr>
              <a:t>one will not know these things. Even explaining</a:t>
            </a:r>
          </a:p>
          <a:p>
            <a:r>
              <a:rPr lang="en-AU" sz="1400" i="1" dirty="0">
                <a:latin typeface="Calibri" pitchFamily="34" charset="0"/>
                <a:cs typeface="Calibri" pitchFamily="34" charset="0"/>
              </a:rPr>
              <a:t>a book will not make it understood. Food may</a:t>
            </a:r>
          </a:p>
          <a:p>
            <a:r>
              <a:rPr lang="en-AU" sz="1400" i="1" dirty="0">
                <a:latin typeface="Calibri" pitchFamily="34" charset="0"/>
                <a:cs typeface="Calibri" pitchFamily="34" charset="0"/>
              </a:rPr>
              <a:t>be concisely defined, but that alone will not</a:t>
            </a:r>
          </a:p>
          <a:p>
            <a:r>
              <a:rPr lang="en-AU" sz="1400" i="1" dirty="0">
                <a:latin typeface="Calibri" pitchFamily="34" charset="0"/>
                <a:cs typeface="Calibri" pitchFamily="34" charset="0"/>
              </a:rPr>
              <a:t>relieve one’s hunger. One is not likely to achieve</a:t>
            </a:r>
          </a:p>
          <a:p>
            <a:r>
              <a:rPr lang="en-AU" sz="1400" i="1" dirty="0">
                <a:latin typeface="Calibri" pitchFamily="34" charset="0"/>
                <a:cs typeface="Calibri" pitchFamily="34" charset="0"/>
              </a:rPr>
              <a:t>understanding from the explanation of another</a:t>
            </a:r>
          </a:p>
          <a:p>
            <a:r>
              <a:rPr lang="en-AU" sz="1400" i="1" dirty="0">
                <a:latin typeface="Calibri" pitchFamily="34" charset="0"/>
                <a:cs typeface="Calibri" pitchFamily="34" charset="0"/>
              </a:rPr>
              <a:t>… If people are not thoroughly enlightened about</a:t>
            </a:r>
          </a:p>
          <a:p>
            <a:r>
              <a:rPr lang="en-AU" sz="1400" i="1" dirty="0">
                <a:latin typeface="Calibri" pitchFamily="34" charset="0"/>
                <a:cs typeface="Calibri" pitchFamily="34" charset="0"/>
              </a:rPr>
              <a:t>their own particular minds, they will have no</a:t>
            </a:r>
          </a:p>
          <a:p>
            <a:r>
              <a:rPr lang="en-AU" sz="1400" i="1" dirty="0">
                <a:latin typeface="Calibri" pitchFamily="34" charset="0"/>
                <a:cs typeface="Calibri" pitchFamily="34" charset="0"/>
              </a:rPr>
              <a:t>understanding </a:t>
            </a:r>
            <a:r>
              <a:rPr lang="en-AU" sz="1400" i="1" dirty="0" smtClean="0">
                <a:latin typeface="Calibri" pitchFamily="34" charset="0"/>
                <a:cs typeface="Calibri" pitchFamily="34" charset="0"/>
              </a:rPr>
              <a:t>…”</a:t>
            </a:r>
            <a:endParaRPr lang="en-AU" sz="1400" i="1" dirty="0">
              <a:latin typeface="Calibri" pitchFamily="34" charset="0"/>
              <a:cs typeface="Calibri" pitchFamily="34" charset="0"/>
            </a:endParaRPr>
          </a:p>
          <a:p>
            <a:r>
              <a:rPr lang="en-AU" sz="1400" dirty="0">
                <a:latin typeface="Calibri" pitchFamily="34" charset="0"/>
                <a:cs typeface="Calibri" pitchFamily="34" charset="0"/>
              </a:rPr>
              <a:t>From </a:t>
            </a:r>
            <a:r>
              <a:rPr lang="en-AU" sz="1400" i="1" dirty="0">
                <a:latin typeface="Calibri" pitchFamily="34" charset="0"/>
                <a:cs typeface="Calibri" pitchFamily="34" charset="0"/>
              </a:rPr>
              <a:t>The Unfettered Mind, </a:t>
            </a:r>
            <a:r>
              <a:rPr lang="en-AU" sz="1400" dirty="0">
                <a:latin typeface="Calibri" pitchFamily="34" charset="0"/>
                <a:cs typeface="Calibri" pitchFamily="34" charset="0"/>
              </a:rPr>
              <a:t>by </a:t>
            </a:r>
            <a:r>
              <a:rPr lang="en-AU" sz="1400" dirty="0" err="1">
                <a:latin typeface="Calibri" pitchFamily="34" charset="0"/>
                <a:cs typeface="Calibri" pitchFamily="34" charset="0"/>
              </a:rPr>
              <a:t>Takuan</a:t>
            </a:r>
            <a:r>
              <a:rPr lang="en-AU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AU" sz="1400" dirty="0" err="1">
                <a:latin typeface="Calibri" pitchFamily="34" charset="0"/>
                <a:cs typeface="Calibri" pitchFamily="34" charset="0"/>
              </a:rPr>
              <a:t>So¯ho</a:t>
            </a:r>
            <a:r>
              <a:rPr lang="en-AU" sz="1400" dirty="0">
                <a:latin typeface="Calibri" pitchFamily="34" charset="0"/>
                <a:cs typeface="Calibri" pitchFamily="34" charset="0"/>
              </a:rPr>
              <a:t>¯</a:t>
            </a:r>
          </a:p>
          <a:p>
            <a:r>
              <a:rPr lang="en-AU" sz="1400" dirty="0">
                <a:latin typeface="Calibri" pitchFamily="34" charset="0"/>
                <a:cs typeface="Calibri" pitchFamily="34" charset="0"/>
              </a:rPr>
              <a:t>(1573–1645), translated by William Scott</a:t>
            </a:r>
          </a:p>
          <a:p>
            <a:r>
              <a:rPr lang="en-AU" sz="1400" dirty="0">
                <a:latin typeface="Calibri" pitchFamily="34" charset="0"/>
                <a:cs typeface="Calibri" pitchFamily="34" charset="0"/>
              </a:rPr>
              <a:t>Wilson, 1986</a:t>
            </a:r>
            <a:endParaRPr lang="en-A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836712"/>
            <a:ext cx="47525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Your Assignment</a:t>
            </a:r>
          </a:p>
          <a:p>
            <a:endParaRPr lang="en-AU" dirty="0">
              <a:latin typeface="Calibri" pitchFamily="34" charset="0"/>
              <a:cs typeface="Calibri" pitchFamily="34" charset="0"/>
            </a:endParaRPr>
          </a:p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Talk to your partner about what the following elements could represent in a </a:t>
            </a:r>
            <a:r>
              <a:rPr lang="en-AU" dirty="0">
                <a:latin typeface="Calibri" pitchFamily="34" charset="0"/>
                <a:cs typeface="Calibri" pitchFamily="34" charset="0"/>
              </a:rPr>
              <a:t>Z</a:t>
            </a:r>
            <a:r>
              <a:rPr lang="en-AU" dirty="0" smtClean="0">
                <a:latin typeface="Calibri" pitchFamily="34" charset="0"/>
                <a:cs typeface="Calibri" pitchFamily="34" charset="0"/>
              </a:rPr>
              <a:t>en Garden: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>
                <a:latin typeface="Calibri" pitchFamily="34" charset="0"/>
                <a:cs typeface="Calibri" pitchFamily="34" charset="0"/>
              </a:rPr>
              <a:t>Sand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>
                <a:latin typeface="Calibri" pitchFamily="34" charset="0"/>
                <a:cs typeface="Calibri" pitchFamily="34" charset="0"/>
              </a:rPr>
              <a:t>Stones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>
                <a:latin typeface="Calibri" pitchFamily="34" charset="0"/>
                <a:cs typeface="Calibri" pitchFamily="34" charset="0"/>
              </a:rPr>
              <a:t>Moss</a:t>
            </a:r>
          </a:p>
          <a:p>
            <a:pPr marL="285750" indent="-285750">
              <a:buFont typeface="Arial" pitchFamily="34" charset="0"/>
              <a:buChar char="•"/>
            </a:pPr>
            <a:endParaRPr lang="en-AU" dirty="0">
              <a:latin typeface="Calibri" pitchFamily="34" charset="0"/>
              <a:cs typeface="Calibri" pitchFamily="34" charset="0"/>
            </a:endParaRPr>
          </a:p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Conduct some research to find out if you are correct. </a:t>
            </a:r>
          </a:p>
          <a:p>
            <a:endParaRPr lang="en-AU" dirty="0">
              <a:latin typeface="Calibri" pitchFamily="34" charset="0"/>
              <a:cs typeface="Calibri" pitchFamily="34" charset="0"/>
            </a:endParaRPr>
          </a:p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Create a poster explaining the importance of nature in Japanese religion. Include information about what the different elements represent and how the gardens are used. </a:t>
            </a:r>
            <a:endParaRPr lang="en-AU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637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48</TotalTime>
  <Words>633</Words>
  <Application>Microsoft Office PowerPoint</Application>
  <PresentationFormat>On-screen Show (4:3)</PresentationFormat>
  <Paragraphs>73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NewsPrint</vt:lpstr>
      <vt:lpstr>Religion and Philosophy</vt:lpstr>
      <vt:lpstr>PowerPoint Presentation</vt:lpstr>
      <vt:lpstr>Shinto</vt:lpstr>
      <vt:lpstr>Zen Buddhism</vt:lpstr>
      <vt:lpstr>PowerPoint Presentation</vt:lpstr>
      <vt:lpstr>PowerPoint Presentation</vt:lpstr>
    </vt:vector>
  </TitlesOfParts>
  <Company>Port Lincoln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 and Philosophy</dc:title>
  <dc:creator>Nicole Poppy</dc:creator>
  <cp:lastModifiedBy>Nicole Poppy</cp:lastModifiedBy>
  <cp:revision>9</cp:revision>
  <dcterms:created xsi:type="dcterms:W3CDTF">2012-10-23T01:00:54Z</dcterms:created>
  <dcterms:modified xsi:type="dcterms:W3CDTF">2012-10-23T01:49:00Z</dcterms:modified>
</cp:coreProperties>
</file>