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32"/>
  </p:notesMasterIdLst>
  <p:sldIdLst>
    <p:sldId id="258" r:id="rId2"/>
    <p:sldId id="256" r:id="rId3"/>
    <p:sldId id="262" r:id="rId4"/>
    <p:sldId id="263" r:id="rId5"/>
    <p:sldId id="264" r:id="rId6"/>
    <p:sldId id="261" r:id="rId7"/>
    <p:sldId id="265" r:id="rId8"/>
    <p:sldId id="266" r:id="rId9"/>
    <p:sldId id="267" r:id="rId10"/>
    <p:sldId id="268" r:id="rId11"/>
    <p:sldId id="269" r:id="rId12"/>
    <p:sldId id="270" r:id="rId13"/>
    <p:sldId id="282" r:id="rId14"/>
    <p:sldId id="271" r:id="rId15"/>
    <p:sldId id="272" r:id="rId16"/>
    <p:sldId id="273" r:id="rId17"/>
    <p:sldId id="275" r:id="rId18"/>
    <p:sldId id="274" r:id="rId19"/>
    <p:sldId id="277" r:id="rId20"/>
    <p:sldId id="276" r:id="rId21"/>
    <p:sldId id="279" r:id="rId22"/>
    <p:sldId id="278" r:id="rId23"/>
    <p:sldId id="280" r:id="rId24"/>
    <p:sldId id="281" r:id="rId25"/>
    <p:sldId id="283" r:id="rId26"/>
    <p:sldId id="284" r:id="rId27"/>
    <p:sldId id="285" r:id="rId28"/>
    <p:sldId id="286" r:id="rId29"/>
    <p:sldId id="28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82593" autoAdjust="0"/>
  </p:normalViewPr>
  <p:slideViewPr>
    <p:cSldViewPr>
      <p:cViewPr varScale="1">
        <p:scale>
          <a:sx n="64" d="100"/>
          <a:sy n="64" d="100"/>
        </p:scale>
        <p:origin x="-4024"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C35D6-91B1-46DC-9793-A43647AA5092}" type="doc">
      <dgm:prSet loTypeId="urn:microsoft.com/office/officeart/2005/8/layout/radial3" loCatId="cycle" qsTypeId="urn:microsoft.com/office/officeart/2005/8/quickstyle/simple5" qsCatId="simple" csTypeId="urn:microsoft.com/office/officeart/2005/8/colors/colorful3" csCatId="colorful" phldr="1"/>
      <dgm:spPr/>
      <dgm:t>
        <a:bodyPr/>
        <a:lstStyle/>
        <a:p>
          <a:endParaRPr lang="en-AU"/>
        </a:p>
      </dgm:t>
    </dgm:pt>
    <dgm:pt modelId="{BE96C56D-9C39-41E3-A27E-8D6B74BCD840}">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r>
            <a:rPr lang="en-AU" sz="3200" b="1" cap="none" spc="0" dirty="0" smtClean="0">
              <a:ln w="50800"/>
              <a:solidFill>
                <a:schemeClr val="bg1">
                  <a:shade val="50000"/>
                </a:schemeClr>
              </a:solidFill>
              <a:effectLst/>
              <a:latin typeface="Century Gothic" pitchFamily="34" charset="0"/>
              <a:cs typeface="Arial" pitchFamily="34" charset="0"/>
            </a:rPr>
            <a:t>Islamic contribution to medieval Europe</a:t>
          </a:r>
          <a:endParaRPr lang="en-AU" sz="3200" b="1" cap="none" spc="0" dirty="0">
            <a:ln w="50800"/>
            <a:solidFill>
              <a:schemeClr val="bg1">
                <a:shade val="50000"/>
              </a:schemeClr>
            </a:solidFill>
            <a:effectLst/>
            <a:latin typeface="Century Gothic" pitchFamily="34" charset="0"/>
            <a:cs typeface="Arial" pitchFamily="34" charset="0"/>
          </a:endParaRPr>
        </a:p>
      </dgm:t>
    </dgm:pt>
    <dgm:pt modelId="{6DAB19E4-4887-4FCF-95C5-2351E2C9C012}" type="parTrans" cxnId="{FBD800A9-DEA8-4ECB-A25F-B004C50DE652}">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BFD049B4-FE86-4C58-8729-FF65A88F26B8}" type="sibTrans" cxnId="{FBD800A9-DEA8-4ECB-A25F-B004C50DE652}">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DBA25E90-049E-4C80-89A5-8BEB4D543710}">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r>
            <a:rPr lang="en-AU" sz="1600" b="1" cap="none" spc="0" dirty="0" smtClean="0">
              <a:ln w="50800"/>
              <a:solidFill>
                <a:schemeClr val="bg1">
                  <a:shade val="50000"/>
                </a:schemeClr>
              </a:solidFill>
              <a:effectLst/>
              <a:latin typeface="Century Gothic" pitchFamily="34" charset="0"/>
              <a:cs typeface="Arial" pitchFamily="34" charset="0"/>
            </a:rPr>
            <a:t>Rediscovered ancient Latin texts</a:t>
          </a:r>
          <a:endParaRPr lang="en-AU" sz="1600" b="1" cap="none" spc="0" dirty="0">
            <a:ln w="50800"/>
            <a:solidFill>
              <a:schemeClr val="bg1">
                <a:shade val="50000"/>
              </a:schemeClr>
            </a:solidFill>
            <a:effectLst/>
            <a:latin typeface="Century Gothic" pitchFamily="34" charset="0"/>
            <a:cs typeface="Arial" pitchFamily="34" charset="0"/>
          </a:endParaRPr>
        </a:p>
      </dgm:t>
    </dgm:pt>
    <dgm:pt modelId="{CBF48B06-13F6-4F59-8414-8973FD2C999A}" type="parTrans" cxnId="{AB3EE9F5-1770-4030-81A5-3968ED76FCD4}">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F39DACF9-EEE4-4EDA-939A-A93C9C7D3E5E}" type="sibTrans" cxnId="{AB3EE9F5-1770-4030-81A5-3968ED76FCD4}">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6911EF3C-4033-4ECE-A332-316D6A0CD5CF}">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r>
            <a:rPr lang="en-AU" sz="1600" b="1" cap="none" spc="0" dirty="0" smtClean="0">
              <a:ln w="50800"/>
              <a:solidFill>
                <a:schemeClr val="bg1">
                  <a:shade val="50000"/>
                </a:schemeClr>
              </a:solidFill>
              <a:effectLst/>
              <a:latin typeface="Century Gothic" pitchFamily="34" charset="0"/>
              <a:cs typeface="Arial" pitchFamily="34" charset="0"/>
            </a:rPr>
            <a:t>Advances in mathematics ; algebra and trigonometry were developed by Muslims</a:t>
          </a:r>
          <a:endParaRPr lang="en-AU" sz="1600" b="1" cap="none" spc="0" dirty="0">
            <a:ln w="50800"/>
            <a:solidFill>
              <a:schemeClr val="bg1">
                <a:shade val="50000"/>
              </a:schemeClr>
            </a:solidFill>
            <a:effectLst/>
            <a:latin typeface="Century Gothic" pitchFamily="34" charset="0"/>
            <a:cs typeface="Arial" pitchFamily="34" charset="0"/>
          </a:endParaRPr>
        </a:p>
      </dgm:t>
    </dgm:pt>
    <dgm:pt modelId="{7F789ED0-1C65-4D8A-95F9-FA61E281A4CC}" type="parTrans" cxnId="{026FD903-173B-42CC-9988-71FE4D8C7676}">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D1B32CE0-5656-415A-B08B-01E5F85CD6CB}" type="sibTrans" cxnId="{026FD903-173B-42CC-9988-71FE4D8C7676}">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43784F34-8668-423B-9256-B82CA1A34188}">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r>
            <a:rPr lang="en-AU" sz="1600" b="1" cap="none" spc="0" dirty="0" smtClean="0">
              <a:ln w="50800"/>
              <a:solidFill>
                <a:schemeClr val="bg1">
                  <a:shade val="50000"/>
                </a:schemeClr>
              </a:solidFill>
              <a:effectLst/>
              <a:latin typeface="Century Gothic" pitchFamily="34" charset="0"/>
              <a:cs typeface="Arial" pitchFamily="34" charset="0"/>
            </a:rPr>
            <a:t>The earth was a sphere. Muslim astronomers calculated size to within 200 </a:t>
          </a:r>
          <a:r>
            <a:rPr lang="en-AU" sz="1600" b="1" cap="none" spc="0" dirty="0" err="1" smtClean="0">
              <a:ln w="50800"/>
              <a:solidFill>
                <a:schemeClr val="bg1">
                  <a:shade val="50000"/>
                </a:schemeClr>
              </a:solidFill>
              <a:effectLst/>
              <a:latin typeface="Century Gothic" pitchFamily="34" charset="0"/>
              <a:cs typeface="Arial" pitchFamily="34" charset="0"/>
            </a:rPr>
            <a:t>kms</a:t>
          </a:r>
          <a:r>
            <a:rPr lang="en-AU" sz="1600" b="1" cap="none" spc="0" dirty="0" smtClean="0">
              <a:ln w="50800"/>
              <a:solidFill>
                <a:schemeClr val="bg1">
                  <a:shade val="50000"/>
                </a:schemeClr>
              </a:solidFill>
              <a:effectLst/>
              <a:latin typeface="Century Gothic" pitchFamily="34" charset="0"/>
              <a:cs typeface="Arial" pitchFamily="34" charset="0"/>
            </a:rPr>
            <a:t>!</a:t>
          </a:r>
          <a:endParaRPr lang="en-AU" sz="1600" b="1" cap="none" spc="0" dirty="0">
            <a:ln w="50800"/>
            <a:solidFill>
              <a:schemeClr val="bg1">
                <a:shade val="50000"/>
              </a:schemeClr>
            </a:solidFill>
            <a:effectLst/>
            <a:latin typeface="Century Gothic" pitchFamily="34" charset="0"/>
            <a:cs typeface="Arial" pitchFamily="34" charset="0"/>
          </a:endParaRPr>
        </a:p>
      </dgm:t>
    </dgm:pt>
    <dgm:pt modelId="{4A907EA1-38E5-45A0-A161-E08D27C92BAE}" type="parTrans" cxnId="{33014AEC-1024-43DB-8E03-46CE637D12AE}">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F2F188D8-9CC6-43A1-94D6-A91C7FA43288}" type="sibTrans" cxnId="{33014AEC-1024-43DB-8E03-46CE637D12AE}">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F550269D-C373-4633-A658-635842259729}">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r>
            <a:rPr lang="en-AU" sz="1600" b="1" cap="none" spc="0" dirty="0" smtClean="0">
              <a:ln w="50800"/>
              <a:solidFill>
                <a:schemeClr val="bg1">
                  <a:shade val="50000"/>
                </a:schemeClr>
              </a:solidFill>
              <a:effectLst/>
              <a:latin typeface="Century Gothic" pitchFamily="34" charset="0"/>
              <a:cs typeface="Arial" pitchFamily="34" charset="0"/>
            </a:rPr>
            <a:t>Astrolabe – uses latitude gained from stars and planets</a:t>
          </a:r>
          <a:endParaRPr lang="en-AU" sz="1600" b="1" cap="none" spc="0" dirty="0">
            <a:ln w="50800"/>
            <a:solidFill>
              <a:schemeClr val="bg1">
                <a:shade val="50000"/>
              </a:schemeClr>
            </a:solidFill>
            <a:effectLst/>
            <a:latin typeface="Century Gothic" pitchFamily="34" charset="0"/>
            <a:cs typeface="Arial" pitchFamily="34" charset="0"/>
          </a:endParaRPr>
        </a:p>
      </dgm:t>
    </dgm:pt>
    <dgm:pt modelId="{7E4A2F4F-6AEA-41A9-B7B6-9CC98955E1AE}" type="parTrans" cxnId="{986E4C06-C16F-463E-B9A1-B35AAF50D845}">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D07BE2A5-4E1D-4DC3-8D88-44B2EDD2DE43}" type="sibTrans" cxnId="{986E4C06-C16F-463E-B9A1-B35AAF50D845}">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32E5B8B5-9DFF-4DDA-9CAA-2C8607E76C78}">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r>
            <a:rPr lang="en-AU" sz="1600" b="1" cap="none" spc="0" dirty="0" smtClean="0">
              <a:ln w="50800"/>
              <a:solidFill>
                <a:schemeClr val="bg1">
                  <a:shade val="50000"/>
                </a:schemeClr>
              </a:solidFill>
              <a:effectLst/>
              <a:latin typeface="Century Gothic" pitchFamily="34" charset="0"/>
              <a:cs typeface="Arial" pitchFamily="34" charset="0"/>
            </a:rPr>
            <a:t>Public hospitals – free and open all day and night. </a:t>
          </a:r>
          <a:endParaRPr lang="en-AU" sz="1600" b="1" cap="none" spc="0" dirty="0">
            <a:ln w="50800"/>
            <a:solidFill>
              <a:schemeClr val="bg1">
                <a:shade val="50000"/>
              </a:schemeClr>
            </a:solidFill>
            <a:effectLst/>
            <a:latin typeface="Century Gothic" pitchFamily="34" charset="0"/>
            <a:cs typeface="Arial" pitchFamily="34" charset="0"/>
          </a:endParaRPr>
        </a:p>
      </dgm:t>
    </dgm:pt>
    <dgm:pt modelId="{D31D56C0-7186-4CEE-A65E-17EFE16555FE}" type="parTrans" cxnId="{DD0AA720-F2F7-4A7C-8D56-7D4B9316F822}">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78BE44DF-6C72-428F-8103-FF0927A0F522}" type="sibTrans" cxnId="{DD0AA720-F2F7-4A7C-8D56-7D4B9316F822}">
      <dgm:prSet/>
      <dgm:spPr/>
      <dgm:t>
        <a:bodyPr>
          <a:scene3d>
            <a:camera prst="orthographicFront"/>
            <a:lightRig rig="balanced" dir="t">
              <a:rot lat="0" lon="0" rev="2100000"/>
            </a:lightRig>
          </a:scene3d>
          <a:sp3d extrusionH="57150" prstMaterial="metal">
            <a:bevelT w="38100" h="25400"/>
            <a:contourClr>
              <a:schemeClr val="bg2"/>
            </a:contourClr>
          </a:sp3d>
        </a:bodyPr>
        <a:lstStyle/>
        <a:p>
          <a:endParaRPr lang="en-AU" sz="2000" b="1" cap="none" spc="0">
            <a:ln w="50800"/>
            <a:solidFill>
              <a:schemeClr val="bg1">
                <a:shade val="50000"/>
              </a:schemeClr>
            </a:solidFill>
            <a:effectLst/>
            <a:latin typeface="Century Gothic" pitchFamily="34" charset="0"/>
            <a:cs typeface="Arial" pitchFamily="34" charset="0"/>
          </a:endParaRPr>
        </a:p>
      </dgm:t>
    </dgm:pt>
    <dgm:pt modelId="{23DEABBC-FAF1-406C-9D23-04E3CACFD0CB}" type="pres">
      <dgm:prSet presAssocID="{CCAC35D6-91B1-46DC-9793-A43647AA5092}" presName="composite" presStyleCnt="0">
        <dgm:presLayoutVars>
          <dgm:chMax val="1"/>
          <dgm:dir/>
          <dgm:resizeHandles val="exact"/>
        </dgm:presLayoutVars>
      </dgm:prSet>
      <dgm:spPr/>
      <dgm:t>
        <a:bodyPr/>
        <a:lstStyle/>
        <a:p>
          <a:endParaRPr lang="en-US"/>
        </a:p>
      </dgm:t>
    </dgm:pt>
    <dgm:pt modelId="{8C17BEB3-D79B-4D8B-B6F7-D7D03C409943}" type="pres">
      <dgm:prSet presAssocID="{CCAC35D6-91B1-46DC-9793-A43647AA5092}" presName="radial" presStyleCnt="0">
        <dgm:presLayoutVars>
          <dgm:animLvl val="ctr"/>
        </dgm:presLayoutVars>
      </dgm:prSet>
      <dgm:spPr/>
    </dgm:pt>
    <dgm:pt modelId="{A532BDED-D520-4ACB-95C1-F7774AC2F49E}" type="pres">
      <dgm:prSet presAssocID="{BE96C56D-9C39-41E3-A27E-8D6B74BCD840}" presName="centerShape" presStyleLbl="vennNode1" presStyleIdx="0" presStyleCnt="6" custScaleX="98574" custScaleY="101639"/>
      <dgm:spPr/>
      <dgm:t>
        <a:bodyPr/>
        <a:lstStyle/>
        <a:p>
          <a:endParaRPr lang="en-AU"/>
        </a:p>
      </dgm:t>
    </dgm:pt>
    <dgm:pt modelId="{FDFA32E3-6050-4BD8-B28D-153A2546B482}" type="pres">
      <dgm:prSet presAssocID="{DBA25E90-049E-4C80-89A5-8BEB4D543710}" presName="node" presStyleLbl="vennNode1" presStyleIdx="1" presStyleCnt="6" custScaleX="121000" custScaleY="121000">
        <dgm:presLayoutVars>
          <dgm:bulletEnabled val="1"/>
        </dgm:presLayoutVars>
      </dgm:prSet>
      <dgm:spPr/>
      <dgm:t>
        <a:bodyPr/>
        <a:lstStyle/>
        <a:p>
          <a:endParaRPr lang="en-AU"/>
        </a:p>
      </dgm:t>
    </dgm:pt>
    <dgm:pt modelId="{A8E3571E-2BED-41BD-ABFF-26289E12E17A}" type="pres">
      <dgm:prSet presAssocID="{6911EF3C-4033-4ECE-A332-316D6A0CD5CF}" presName="node" presStyleLbl="vennNode1" presStyleIdx="2" presStyleCnt="6" custScaleX="121000" custScaleY="121000">
        <dgm:presLayoutVars>
          <dgm:bulletEnabled val="1"/>
        </dgm:presLayoutVars>
      </dgm:prSet>
      <dgm:spPr/>
      <dgm:t>
        <a:bodyPr/>
        <a:lstStyle/>
        <a:p>
          <a:endParaRPr lang="en-AU"/>
        </a:p>
      </dgm:t>
    </dgm:pt>
    <dgm:pt modelId="{E2B1397C-7172-40AF-B782-0DA5CF81D6AF}" type="pres">
      <dgm:prSet presAssocID="{43784F34-8668-423B-9256-B82CA1A34188}" presName="node" presStyleLbl="vennNode1" presStyleIdx="3" presStyleCnt="6" custScaleX="121000" custScaleY="121000">
        <dgm:presLayoutVars>
          <dgm:bulletEnabled val="1"/>
        </dgm:presLayoutVars>
      </dgm:prSet>
      <dgm:spPr/>
      <dgm:t>
        <a:bodyPr/>
        <a:lstStyle/>
        <a:p>
          <a:endParaRPr lang="en-AU"/>
        </a:p>
      </dgm:t>
    </dgm:pt>
    <dgm:pt modelId="{CD0D32A4-8129-4095-9C33-C319C556B725}" type="pres">
      <dgm:prSet presAssocID="{F550269D-C373-4633-A658-635842259729}" presName="node" presStyleLbl="vennNode1" presStyleIdx="4" presStyleCnt="6" custScaleX="121000" custScaleY="121000">
        <dgm:presLayoutVars>
          <dgm:bulletEnabled val="1"/>
        </dgm:presLayoutVars>
      </dgm:prSet>
      <dgm:spPr/>
      <dgm:t>
        <a:bodyPr/>
        <a:lstStyle/>
        <a:p>
          <a:endParaRPr lang="en-AU"/>
        </a:p>
      </dgm:t>
    </dgm:pt>
    <dgm:pt modelId="{AABC5D08-7174-429D-8B8B-9CB610226B02}" type="pres">
      <dgm:prSet presAssocID="{32E5B8B5-9DFF-4DDA-9CAA-2C8607E76C78}" presName="node" presStyleLbl="vennNode1" presStyleIdx="5" presStyleCnt="6" custScaleX="121000" custScaleY="121000">
        <dgm:presLayoutVars>
          <dgm:bulletEnabled val="1"/>
        </dgm:presLayoutVars>
      </dgm:prSet>
      <dgm:spPr/>
      <dgm:t>
        <a:bodyPr/>
        <a:lstStyle/>
        <a:p>
          <a:endParaRPr lang="en-AU"/>
        </a:p>
      </dgm:t>
    </dgm:pt>
  </dgm:ptLst>
  <dgm:cxnLst>
    <dgm:cxn modelId="{5A3077FE-3186-43C4-822E-4C7EAA3D479A}" type="presOf" srcId="{32E5B8B5-9DFF-4DDA-9CAA-2C8607E76C78}" destId="{AABC5D08-7174-429D-8B8B-9CB610226B02}" srcOrd="0" destOrd="0" presId="urn:microsoft.com/office/officeart/2005/8/layout/radial3"/>
    <dgm:cxn modelId="{24240247-D15C-492C-B1F3-57CF1A7C8755}" type="presOf" srcId="{F550269D-C373-4633-A658-635842259729}" destId="{CD0D32A4-8129-4095-9C33-C319C556B725}" srcOrd="0" destOrd="0" presId="urn:microsoft.com/office/officeart/2005/8/layout/radial3"/>
    <dgm:cxn modelId="{DBECAE89-20D9-45A4-BEF6-927CB822641C}" type="presOf" srcId="{DBA25E90-049E-4C80-89A5-8BEB4D543710}" destId="{FDFA32E3-6050-4BD8-B28D-153A2546B482}" srcOrd="0" destOrd="0" presId="urn:microsoft.com/office/officeart/2005/8/layout/radial3"/>
    <dgm:cxn modelId="{FBD800A9-DEA8-4ECB-A25F-B004C50DE652}" srcId="{CCAC35D6-91B1-46DC-9793-A43647AA5092}" destId="{BE96C56D-9C39-41E3-A27E-8D6B74BCD840}" srcOrd="0" destOrd="0" parTransId="{6DAB19E4-4887-4FCF-95C5-2351E2C9C012}" sibTransId="{BFD049B4-FE86-4C58-8729-FF65A88F26B8}"/>
    <dgm:cxn modelId="{6A862814-B630-4E00-BAA5-A03B30C68140}" type="presOf" srcId="{BE96C56D-9C39-41E3-A27E-8D6B74BCD840}" destId="{A532BDED-D520-4ACB-95C1-F7774AC2F49E}" srcOrd="0" destOrd="0" presId="urn:microsoft.com/office/officeart/2005/8/layout/radial3"/>
    <dgm:cxn modelId="{986E4C06-C16F-463E-B9A1-B35AAF50D845}" srcId="{BE96C56D-9C39-41E3-A27E-8D6B74BCD840}" destId="{F550269D-C373-4633-A658-635842259729}" srcOrd="3" destOrd="0" parTransId="{7E4A2F4F-6AEA-41A9-B7B6-9CC98955E1AE}" sibTransId="{D07BE2A5-4E1D-4DC3-8D88-44B2EDD2DE43}"/>
    <dgm:cxn modelId="{33014AEC-1024-43DB-8E03-46CE637D12AE}" srcId="{BE96C56D-9C39-41E3-A27E-8D6B74BCD840}" destId="{43784F34-8668-423B-9256-B82CA1A34188}" srcOrd="2" destOrd="0" parTransId="{4A907EA1-38E5-45A0-A161-E08D27C92BAE}" sibTransId="{F2F188D8-9CC6-43A1-94D6-A91C7FA43288}"/>
    <dgm:cxn modelId="{D5535418-29F0-43BA-8701-83BCC63A0574}" type="presOf" srcId="{CCAC35D6-91B1-46DC-9793-A43647AA5092}" destId="{23DEABBC-FAF1-406C-9D23-04E3CACFD0CB}" srcOrd="0" destOrd="0" presId="urn:microsoft.com/office/officeart/2005/8/layout/radial3"/>
    <dgm:cxn modelId="{DD0AA720-F2F7-4A7C-8D56-7D4B9316F822}" srcId="{BE96C56D-9C39-41E3-A27E-8D6B74BCD840}" destId="{32E5B8B5-9DFF-4DDA-9CAA-2C8607E76C78}" srcOrd="4" destOrd="0" parTransId="{D31D56C0-7186-4CEE-A65E-17EFE16555FE}" sibTransId="{78BE44DF-6C72-428F-8103-FF0927A0F522}"/>
    <dgm:cxn modelId="{AB3EE9F5-1770-4030-81A5-3968ED76FCD4}" srcId="{BE96C56D-9C39-41E3-A27E-8D6B74BCD840}" destId="{DBA25E90-049E-4C80-89A5-8BEB4D543710}" srcOrd="0" destOrd="0" parTransId="{CBF48B06-13F6-4F59-8414-8973FD2C999A}" sibTransId="{F39DACF9-EEE4-4EDA-939A-A93C9C7D3E5E}"/>
    <dgm:cxn modelId="{E923FFD1-C68F-4FA0-9A6E-C0AC083563F3}" type="presOf" srcId="{43784F34-8668-423B-9256-B82CA1A34188}" destId="{E2B1397C-7172-40AF-B782-0DA5CF81D6AF}" srcOrd="0" destOrd="0" presId="urn:microsoft.com/office/officeart/2005/8/layout/radial3"/>
    <dgm:cxn modelId="{026FD903-173B-42CC-9988-71FE4D8C7676}" srcId="{BE96C56D-9C39-41E3-A27E-8D6B74BCD840}" destId="{6911EF3C-4033-4ECE-A332-316D6A0CD5CF}" srcOrd="1" destOrd="0" parTransId="{7F789ED0-1C65-4D8A-95F9-FA61E281A4CC}" sibTransId="{D1B32CE0-5656-415A-B08B-01E5F85CD6CB}"/>
    <dgm:cxn modelId="{E12FD998-1817-4C6E-B8DF-79C9225027A5}" type="presOf" srcId="{6911EF3C-4033-4ECE-A332-316D6A0CD5CF}" destId="{A8E3571E-2BED-41BD-ABFF-26289E12E17A}" srcOrd="0" destOrd="0" presId="urn:microsoft.com/office/officeart/2005/8/layout/radial3"/>
    <dgm:cxn modelId="{D4E84290-0642-4D41-A41E-D8E6FE21F2B2}" type="presParOf" srcId="{23DEABBC-FAF1-406C-9D23-04E3CACFD0CB}" destId="{8C17BEB3-D79B-4D8B-B6F7-D7D03C409943}" srcOrd="0" destOrd="0" presId="urn:microsoft.com/office/officeart/2005/8/layout/radial3"/>
    <dgm:cxn modelId="{E05A8E57-2CA6-48CF-9F45-575F0DB6B8C3}" type="presParOf" srcId="{8C17BEB3-D79B-4D8B-B6F7-D7D03C409943}" destId="{A532BDED-D520-4ACB-95C1-F7774AC2F49E}" srcOrd="0" destOrd="0" presId="urn:microsoft.com/office/officeart/2005/8/layout/radial3"/>
    <dgm:cxn modelId="{92B54539-C6E6-4AB5-A259-BAC362FB64BE}" type="presParOf" srcId="{8C17BEB3-D79B-4D8B-B6F7-D7D03C409943}" destId="{FDFA32E3-6050-4BD8-B28D-153A2546B482}" srcOrd="1" destOrd="0" presId="urn:microsoft.com/office/officeart/2005/8/layout/radial3"/>
    <dgm:cxn modelId="{FBBBF45D-6F44-40F4-AD7A-0AFD4ECB4851}" type="presParOf" srcId="{8C17BEB3-D79B-4D8B-B6F7-D7D03C409943}" destId="{A8E3571E-2BED-41BD-ABFF-26289E12E17A}" srcOrd="2" destOrd="0" presId="urn:microsoft.com/office/officeart/2005/8/layout/radial3"/>
    <dgm:cxn modelId="{DC4E1B53-1A79-4833-BE0A-5C7AD2C6D6FB}" type="presParOf" srcId="{8C17BEB3-D79B-4D8B-B6F7-D7D03C409943}" destId="{E2B1397C-7172-40AF-B782-0DA5CF81D6AF}" srcOrd="3" destOrd="0" presId="urn:microsoft.com/office/officeart/2005/8/layout/radial3"/>
    <dgm:cxn modelId="{A300308E-14A3-451F-ADC3-2DD382BB1DFA}" type="presParOf" srcId="{8C17BEB3-D79B-4D8B-B6F7-D7D03C409943}" destId="{CD0D32A4-8129-4095-9C33-C319C556B725}" srcOrd="4" destOrd="0" presId="urn:microsoft.com/office/officeart/2005/8/layout/radial3"/>
    <dgm:cxn modelId="{145E8827-0F8C-4F04-B630-3DFD8713B2F9}" type="presParOf" srcId="{8C17BEB3-D79B-4D8B-B6F7-D7D03C409943}" destId="{AABC5D08-7174-429D-8B8B-9CB610226B02}"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2BDED-D520-4ACB-95C1-F7774AC2F49E}">
      <dsp:nvSpPr>
        <dsp:cNvPr id="0" name=""/>
        <dsp:cNvSpPr/>
      </dsp:nvSpPr>
      <dsp:spPr>
        <a:xfrm>
          <a:off x="2513280" y="1489897"/>
          <a:ext cx="3470382" cy="3578288"/>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0640" tIns="40640" rIns="40640" bIns="4064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422400">
            <a:lnSpc>
              <a:spcPct val="90000"/>
            </a:lnSpc>
            <a:spcBef>
              <a:spcPct val="0"/>
            </a:spcBef>
            <a:spcAft>
              <a:spcPct val="35000"/>
            </a:spcAft>
          </a:pPr>
          <a:r>
            <a:rPr lang="en-AU" sz="3200" b="1" kern="1200" cap="none" spc="0" dirty="0" smtClean="0">
              <a:ln w="50800"/>
              <a:solidFill>
                <a:schemeClr val="bg1">
                  <a:shade val="50000"/>
                </a:schemeClr>
              </a:solidFill>
              <a:effectLst/>
              <a:latin typeface="Century Gothic" pitchFamily="34" charset="0"/>
              <a:cs typeface="Arial" pitchFamily="34" charset="0"/>
            </a:rPr>
            <a:t>Islamic contribution to medieval Europe</a:t>
          </a:r>
          <a:endParaRPr lang="en-AU" sz="3200" b="1" kern="1200" cap="none" spc="0" dirty="0">
            <a:ln w="50800"/>
            <a:solidFill>
              <a:schemeClr val="bg1">
                <a:shade val="50000"/>
              </a:schemeClr>
            </a:solidFill>
            <a:effectLst/>
            <a:latin typeface="Century Gothic" pitchFamily="34" charset="0"/>
            <a:cs typeface="Arial" pitchFamily="34" charset="0"/>
          </a:endParaRPr>
        </a:p>
      </dsp:txBody>
      <dsp:txXfrm>
        <a:off x="3021506" y="2013925"/>
        <a:ext cx="2453930" cy="2530232"/>
      </dsp:txXfrm>
    </dsp:sp>
    <dsp:sp modelId="{FDFA32E3-6050-4BD8-B28D-153A2546B482}">
      <dsp:nvSpPr>
        <dsp:cNvPr id="0" name=""/>
        <dsp:cNvSpPr/>
      </dsp:nvSpPr>
      <dsp:spPr>
        <a:xfrm>
          <a:off x="3183494" y="-76212"/>
          <a:ext cx="2129954" cy="2129954"/>
        </a:xfrm>
        <a:prstGeom prst="ellipse">
          <a:avLst/>
        </a:prstGeom>
        <a:gradFill rotWithShape="0">
          <a:gsLst>
            <a:gs pos="0">
              <a:schemeClr val="accent3">
                <a:alpha val="50000"/>
                <a:hueOff val="3519069"/>
                <a:satOff val="-8018"/>
                <a:lumOff val="3216"/>
                <a:alphaOff val="0"/>
                <a:shade val="51000"/>
                <a:satMod val="130000"/>
              </a:schemeClr>
            </a:gs>
            <a:gs pos="80000">
              <a:schemeClr val="accent3">
                <a:alpha val="50000"/>
                <a:hueOff val="3519069"/>
                <a:satOff val="-8018"/>
                <a:lumOff val="3216"/>
                <a:alphaOff val="0"/>
                <a:shade val="93000"/>
                <a:satMod val="130000"/>
              </a:schemeClr>
            </a:gs>
            <a:gs pos="100000">
              <a:schemeClr val="accent3">
                <a:alpha val="50000"/>
                <a:hueOff val="3519069"/>
                <a:satOff val="-8018"/>
                <a:lumOff val="32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711200">
            <a:lnSpc>
              <a:spcPct val="90000"/>
            </a:lnSpc>
            <a:spcBef>
              <a:spcPct val="0"/>
            </a:spcBef>
            <a:spcAft>
              <a:spcPct val="35000"/>
            </a:spcAft>
          </a:pPr>
          <a:r>
            <a:rPr lang="en-AU" sz="1600" b="1" kern="1200" cap="none" spc="0" dirty="0" smtClean="0">
              <a:ln w="50800"/>
              <a:solidFill>
                <a:schemeClr val="bg1">
                  <a:shade val="50000"/>
                </a:schemeClr>
              </a:solidFill>
              <a:effectLst/>
              <a:latin typeface="Century Gothic" pitchFamily="34" charset="0"/>
              <a:cs typeface="Arial" pitchFamily="34" charset="0"/>
            </a:rPr>
            <a:t>Rediscovered ancient Latin texts</a:t>
          </a:r>
          <a:endParaRPr lang="en-AU" sz="1600" b="1" kern="1200" cap="none" spc="0" dirty="0">
            <a:ln w="50800"/>
            <a:solidFill>
              <a:schemeClr val="bg1">
                <a:shade val="50000"/>
              </a:schemeClr>
            </a:solidFill>
            <a:effectLst/>
            <a:latin typeface="Century Gothic" pitchFamily="34" charset="0"/>
            <a:cs typeface="Arial" pitchFamily="34" charset="0"/>
          </a:endParaRPr>
        </a:p>
      </dsp:txBody>
      <dsp:txXfrm>
        <a:off x="3495419" y="235713"/>
        <a:ext cx="1506104" cy="1506104"/>
      </dsp:txXfrm>
    </dsp:sp>
    <dsp:sp modelId="{A8E3571E-2BED-41BD-ABFF-26289E12E17A}">
      <dsp:nvSpPr>
        <dsp:cNvPr id="0" name=""/>
        <dsp:cNvSpPr/>
      </dsp:nvSpPr>
      <dsp:spPr>
        <a:xfrm>
          <a:off x="5361677" y="1506330"/>
          <a:ext cx="2129954" cy="2129954"/>
        </a:xfrm>
        <a:prstGeom prst="ellipse">
          <a:avLst/>
        </a:prstGeom>
        <a:gradFill rotWithShape="0">
          <a:gsLst>
            <a:gs pos="0">
              <a:schemeClr val="accent3">
                <a:alpha val="50000"/>
                <a:hueOff val="7038138"/>
                <a:satOff val="-16035"/>
                <a:lumOff val="6432"/>
                <a:alphaOff val="0"/>
                <a:shade val="51000"/>
                <a:satMod val="130000"/>
              </a:schemeClr>
            </a:gs>
            <a:gs pos="80000">
              <a:schemeClr val="accent3">
                <a:alpha val="50000"/>
                <a:hueOff val="7038138"/>
                <a:satOff val="-16035"/>
                <a:lumOff val="6432"/>
                <a:alphaOff val="0"/>
                <a:shade val="93000"/>
                <a:satMod val="130000"/>
              </a:schemeClr>
            </a:gs>
            <a:gs pos="100000">
              <a:schemeClr val="accent3">
                <a:alpha val="50000"/>
                <a:hueOff val="7038138"/>
                <a:satOff val="-16035"/>
                <a:lumOff val="64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711200">
            <a:lnSpc>
              <a:spcPct val="90000"/>
            </a:lnSpc>
            <a:spcBef>
              <a:spcPct val="0"/>
            </a:spcBef>
            <a:spcAft>
              <a:spcPct val="35000"/>
            </a:spcAft>
          </a:pPr>
          <a:r>
            <a:rPr lang="en-AU" sz="1600" b="1" kern="1200" cap="none" spc="0" dirty="0" smtClean="0">
              <a:ln w="50800"/>
              <a:solidFill>
                <a:schemeClr val="bg1">
                  <a:shade val="50000"/>
                </a:schemeClr>
              </a:solidFill>
              <a:effectLst/>
              <a:latin typeface="Century Gothic" pitchFamily="34" charset="0"/>
              <a:cs typeface="Arial" pitchFamily="34" charset="0"/>
            </a:rPr>
            <a:t>Advances in mathematics ; algebra and trigonometry were developed by Muslims</a:t>
          </a:r>
          <a:endParaRPr lang="en-AU" sz="1600" b="1" kern="1200" cap="none" spc="0" dirty="0">
            <a:ln w="50800"/>
            <a:solidFill>
              <a:schemeClr val="bg1">
                <a:shade val="50000"/>
              </a:schemeClr>
            </a:solidFill>
            <a:effectLst/>
            <a:latin typeface="Century Gothic" pitchFamily="34" charset="0"/>
            <a:cs typeface="Arial" pitchFamily="34" charset="0"/>
          </a:endParaRPr>
        </a:p>
      </dsp:txBody>
      <dsp:txXfrm>
        <a:off x="5673602" y="1818255"/>
        <a:ext cx="1506104" cy="1506104"/>
      </dsp:txXfrm>
    </dsp:sp>
    <dsp:sp modelId="{E2B1397C-7172-40AF-B782-0DA5CF81D6AF}">
      <dsp:nvSpPr>
        <dsp:cNvPr id="0" name=""/>
        <dsp:cNvSpPr/>
      </dsp:nvSpPr>
      <dsp:spPr>
        <a:xfrm>
          <a:off x="4529685" y="4066937"/>
          <a:ext cx="2129954" cy="2129954"/>
        </a:xfrm>
        <a:prstGeom prst="ellipse">
          <a:avLst/>
        </a:prstGeom>
        <a:gradFill rotWithShape="0">
          <a:gsLst>
            <a:gs pos="0">
              <a:schemeClr val="accent3">
                <a:alpha val="50000"/>
                <a:hueOff val="10557207"/>
                <a:satOff val="-24053"/>
                <a:lumOff val="9648"/>
                <a:alphaOff val="0"/>
                <a:shade val="51000"/>
                <a:satMod val="130000"/>
              </a:schemeClr>
            </a:gs>
            <a:gs pos="80000">
              <a:schemeClr val="accent3">
                <a:alpha val="50000"/>
                <a:hueOff val="10557207"/>
                <a:satOff val="-24053"/>
                <a:lumOff val="9648"/>
                <a:alphaOff val="0"/>
                <a:shade val="93000"/>
                <a:satMod val="130000"/>
              </a:schemeClr>
            </a:gs>
            <a:gs pos="100000">
              <a:schemeClr val="accent3">
                <a:alpha val="50000"/>
                <a:hueOff val="10557207"/>
                <a:satOff val="-24053"/>
                <a:lumOff val="96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711200">
            <a:lnSpc>
              <a:spcPct val="90000"/>
            </a:lnSpc>
            <a:spcBef>
              <a:spcPct val="0"/>
            </a:spcBef>
            <a:spcAft>
              <a:spcPct val="35000"/>
            </a:spcAft>
          </a:pPr>
          <a:r>
            <a:rPr lang="en-AU" sz="1600" b="1" kern="1200" cap="none" spc="0" dirty="0" smtClean="0">
              <a:ln w="50800"/>
              <a:solidFill>
                <a:schemeClr val="bg1">
                  <a:shade val="50000"/>
                </a:schemeClr>
              </a:solidFill>
              <a:effectLst/>
              <a:latin typeface="Century Gothic" pitchFamily="34" charset="0"/>
              <a:cs typeface="Arial" pitchFamily="34" charset="0"/>
            </a:rPr>
            <a:t>The earth was a sphere. Muslim astronomers calculated size to within 200 </a:t>
          </a:r>
          <a:r>
            <a:rPr lang="en-AU" sz="1600" b="1" kern="1200" cap="none" spc="0" dirty="0" err="1" smtClean="0">
              <a:ln w="50800"/>
              <a:solidFill>
                <a:schemeClr val="bg1">
                  <a:shade val="50000"/>
                </a:schemeClr>
              </a:solidFill>
              <a:effectLst/>
              <a:latin typeface="Century Gothic" pitchFamily="34" charset="0"/>
              <a:cs typeface="Arial" pitchFamily="34" charset="0"/>
            </a:rPr>
            <a:t>kms</a:t>
          </a:r>
          <a:r>
            <a:rPr lang="en-AU" sz="1600" b="1" kern="1200" cap="none" spc="0" dirty="0" smtClean="0">
              <a:ln w="50800"/>
              <a:solidFill>
                <a:schemeClr val="bg1">
                  <a:shade val="50000"/>
                </a:schemeClr>
              </a:solidFill>
              <a:effectLst/>
              <a:latin typeface="Century Gothic" pitchFamily="34" charset="0"/>
              <a:cs typeface="Arial" pitchFamily="34" charset="0"/>
            </a:rPr>
            <a:t>!</a:t>
          </a:r>
          <a:endParaRPr lang="en-AU" sz="1600" b="1" kern="1200" cap="none" spc="0" dirty="0">
            <a:ln w="50800"/>
            <a:solidFill>
              <a:schemeClr val="bg1">
                <a:shade val="50000"/>
              </a:schemeClr>
            </a:solidFill>
            <a:effectLst/>
            <a:latin typeface="Century Gothic" pitchFamily="34" charset="0"/>
            <a:cs typeface="Arial" pitchFamily="34" charset="0"/>
          </a:endParaRPr>
        </a:p>
      </dsp:txBody>
      <dsp:txXfrm>
        <a:off x="4841610" y="4378862"/>
        <a:ext cx="1506104" cy="1506104"/>
      </dsp:txXfrm>
    </dsp:sp>
    <dsp:sp modelId="{CD0D32A4-8129-4095-9C33-C319C556B725}">
      <dsp:nvSpPr>
        <dsp:cNvPr id="0" name=""/>
        <dsp:cNvSpPr/>
      </dsp:nvSpPr>
      <dsp:spPr>
        <a:xfrm>
          <a:off x="1837303" y="4066937"/>
          <a:ext cx="2129954" cy="2129954"/>
        </a:xfrm>
        <a:prstGeom prst="ellipse">
          <a:avLst/>
        </a:prstGeom>
        <a:gradFill rotWithShape="0">
          <a:gsLst>
            <a:gs pos="0">
              <a:schemeClr val="accent3">
                <a:alpha val="50000"/>
                <a:hueOff val="14076276"/>
                <a:satOff val="-32070"/>
                <a:lumOff val="12864"/>
                <a:alphaOff val="0"/>
                <a:shade val="51000"/>
                <a:satMod val="130000"/>
              </a:schemeClr>
            </a:gs>
            <a:gs pos="80000">
              <a:schemeClr val="accent3">
                <a:alpha val="50000"/>
                <a:hueOff val="14076276"/>
                <a:satOff val="-32070"/>
                <a:lumOff val="12864"/>
                <a:alphaOff val="0"/>
                <a:shade val="93000"/>
                <a:satMod val="130000"/>
              </a:schemeClr>
            </a:gs>
            <a:gs pos="100000">
              <a:schemeClr val="accent3">
                <a:alpha val="50000"/>
                <a:hueOff val="14076276"/>
                <a:satOff val="-32070"/>
                <a:lumOff val="128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711200">
            <a:lnSpc>
              <a:spcPct val="90000"/>
            </a:lnSpc>
            <a:spcBef>
              <a:spcPct val="0"/>
            </a:spcBef>
            <a:spcAft>
              <a:spcPct val="35000"/>
            </a:spcAft>
          </a:pPr>
          <a:r>
            <a:rPr lang="en-AU" sz="1600" b="1" kern="1200" cap="none" spc="0" dirty="0" smtClean="0">
              <a:ln w="50800"/>
              <a:solidFill>
                <a:schemeClr val="bg1">
                  <a:shade val="50000"/>
                </a:schemeClr>
              </a:solidFill>
              <a:effectLst/>
              <a:latin typeface="Century Gothic" pitchFamily="34" charset="0"/>
              <a:cs typeface="Arial" pitchFamily="34" charset="0"/>
            </a:rPr>
            <a:t>Astrolabe – uses latitude gained from stars and planets</a:t>
          </a:r>
          <a:endParaRPr lang="en-AU" sz="1600" b="1" kern="1200" cap="none" spc="0" dirty="0">
            <a:ln w="50800"/>
            <a:solidFill>
              <a:schemeClr val="bg1">
                <a:shade val="50000"/>
              </a:schemeClr>
            </a:solidFill>
            <a:effectLst/>
            <a:latin typeface="Century Gothic" pitchFamily="34" charset="0"/>
            <a:cs typeface="Arial" pitchFamily="34" charset="0"/>
          </a:endParaRPr>
        </a:p>
      </dsp:txBody>
      <dsp:txXfrm>
        <a:off x="2149228" y="4378862"/>
        <a:ext cx="1506104" cy="1506104"/>
      </dsp:txXfrm>
    </dsp:sp>
    <dsp:sp modelId="{AABC5D08-7174-429D-8B8B-9CB610226B02}">
      <dsp:nvSpPr>
        <dsp:cNvPr id="0" name=""/>
        <dsp:cNvSpPr/>
      </dsp:nvSpPr>
      <dsp:spPr>
        <a:xfrm>
          <a:off x="1005311" y="1506330"/>
          <a:ext cx="2129954" cy="2129954"/>
        </a:xfrm>
        <a:prstGeom prst="ellipse">
          <a:avLst/>
        </a:prstGeom>
        <a:gradFill rotWithShape="0">
          <a:gsLst>
            <a:gs pos="0">
              <a:schemeClr val="accent3">
                <a:alpha val="50000"/>
                <a:hueOff val="17595344"/>
                <a:satOff val="-40088"/>
                <a:lumOff val="16080"/>
                <a:alphaOff val="0"/>
                <a:shade val="51000"/>
                <a:satMod val="130000"/>
              </a:schemeClr>
            </a:gs>
            <a:gs pos="80000">
              <a:schemeClr val="accent3">
                <a:alpha val="50000"/>
                <a:hueOff val="17595344"/>
                <a:satOff val="-40088"/>
                <a:lumOff val="16080"/>
                <a:alphaOff val="0"/>
                <a:shade val="93000"/>
                <a:satMod val="130000"/>
              </a:schemeClr>
            </a:gs>
            <a:gs pos="100000">
              <a:schemeClr val="accent3">
                <a:alpha val="50000"/>
                <a:hueOff val="17595344"/>
                <a:satOff val="-40088"/>
                <a:lumOff val="160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711200">
            <a:lnSpc>
              <a:spcPct val="90000"/>
            </a:lnSpc>
            <a:spcBef>
              <a:spcPct val="0"/>
            </a:spcBef>
            <a:spcAft>
              <a:spcPct val="35000"/>
            </a:spcAft>
          </a:pPr>
          <a:r>
            <a:rPr lang="en-AU" sz="1600" b="1" kern="1200" cap="none" spc="0" dirty="0" smtClean="0">
              <a:ln w="50800"/>
              <a:solidFill>
                <a:schemeClr val="bg1">
                  <a:shade val="50000"/>
                </a:schemeClr>
              </a:solidFill>
              <a:effectLst/>
              <a:latin typeface="Century Gothic" pitchFamily="34" charset="0"/>
              <a:cs typeface="Arial" pitchFamily="34" charset="0"/>
            </a:rPr>
            <a:t>Public hospitals – free and open all day and night. </a:t>
          </a:r>
          <a:endParaRPr lang="en-AU" sz="1600" b="1" kern="1200" cap="none" spc="0" dirty="0">
            <a:ln w="50800"/>
            <a:solidFill>
              <a:schemeClr val="bg1">
                <a:shade val="50000"/>
              </a:schemeClr>
            </a:solidFill>
            <a:effectLst/>
            <a:latin typeface="Century Gothic" pitchFamily="34" charset="0"/>
            <a:cs typeface="Arial" pitchFamily="34" charset="0"/>
          </a:endParaRPr>
        </a:p>
      </dsp:txBody>
      <dsp:txXfrm>
        <a:off x="1317236" y="1818255"/>
        <a:ext cx="1506104" cy="150610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E21E3-7F9D-4376-BC53-E76B5746E2E2}" type="datetimeFigureOut">
              <a:rPr lang="en-AU" smtClean="0"/>
              <a:t>8/12/14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DC91F-0745-4EB8-B70E-1463C3C7EC90}" type="slidenum">
              <a:rPr lang="en-AU" smtClean="0"/>
              <a:t>‹#›</a:t>
            </a:fld>
            <a:endParaRPr lang="en-AU"/>
          </a:p>
        </p:txBody>
      </p:sp>
    </p:spTree>
    <p:extLst>
      <p:ext uri="{BB962C8B-B14F-4D97-AF65-F5344CB8AC3E}">
        <p14:creationId xmlns:p14="http://schemas.microsoft.com/office/powerpoint/2010/main" val="74516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Saladin was born into a Kurdish family in 1137 at </a:t>
            </a:r>
            <a:r>
              <a:rPr lang="en-AU" dirty="0" err="1" smtClean="0"/>
              <a:t>Tikreet</a:t>
            </a:r>
            <a:r>
              <a:rPr lang="en-AU" dirty="0" smtClean="0"/>
              <a:t>, and he grew up in Baalbek and Damascus. It is sometimes argued that Saladin learned from his education in Damascus to "walk in the path of righteousness, to act virtuously, and to be zealous in waging war against infidels".</a:t>
            </a:r>
            <a:r>
              <a:rPr lang="en-AU" baseline="0" dirty="0" smtClean="0"/>
              <a:t> </a:t>
            </a:r>
            <a:r>
              <a:rPr lang="en-AU" dirty="0" smtClean="0"/>
              <a:t>Saladin was able to take control of Syria, and he was pronounced sultan of both Egypt and Syria, ending a division between the two that had lasted centuries. This produced a united Arab front against the Christians and led to the events directly preceding the Third Crusade: the Frankish defeat at the Battle of </a:t>
            </a:r>
            <a:r>
              <a:rPr lang="en-AU" dirty="0" err="1" smtClean="0"/>
              <a:t>Hattin</a:t>
            </a:r>
            <a:r>
              <a:rPr lang="en-AU" dirty="0" smtClean="0"/>
              <a:t> and the fall of Jerusalem in 1187</a:t>
            </a:r>
            <a:endParaRPr lang="en-AU" dirty="0"/>
          </a:p>
        </p:txBody>
      </p:sp>
      <p:sp>
        <p:nvSpPr>
          <p:cNvPr id="4" name="Slide Number Placeholder 3"/>
          <p:cNvSpPr>
            <a:spLocks noGrp="1"/>
          </p:cNvSpPr>
          <p:nvPr>
            <p:ph type="sldNum" sz="quarter" idx="10"/>
          </p:nvPr>
        </p:nvSpPr>
        <p:spPr/>
        <p:txBody>
          <a:bodyPr/>
          <a:lstStyle/>
          <a:p>
            <a:fld id="{3BDDC91F-0745-4EB8-B70E-1463C3C7EC90}" type="slidenum">
              <a:rPr lang="en-AU" smtClean="0"/>
              <a:t>10</a:t>
            </a:fld>
            <a:endParaRPr lang="en-AU"/>
          </a:p>
        </p:txBody>
      </p:sp>
    </p:spTree>
    <p:extLst>
      <p:ext uri="{BB962C8B-B14F-4D97-AF65-F5344CB8AC3E}">
        <p14:creationId xmlns:p14="http://schemas.microsoft.com/office/powerpoint/2010/main" val="260637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Holy Roman Emperor Frederick Barbarossa drowned while crossing a river in Turkey on horseback</a:t>
            </a:r>
            <a:endParaRPr lang="en-AU" dirty="0"/>
          </a:p>
        </p:txBody>
      </p:sp>
      <p:sp>
        <p:nvSpPr>
          <p:cNvPr id="4" name="Slide Number Placeholder 3"/>
          <p:cNvSpPr>
            <a:spLocks noGrp="1"/>
          </p:cNvSpPr>
          <p:nvPr>
            <p:ph type="sldNum" sz="quarter" idx="10"/>
          </p:nvPr>
        </p:nvSpPr>
        <p:spPr/>
        <p:txBody>
          <a:bodyPr/>
          <a:lstStyle/>
          <a:p>
            <a:fld id="{3BDDC91F-0745-4EB8-B70E-1463C3C7EC90}" type="slidenum">
              <a:rPr lang="en-AU" smtClean="0"/>
              <a:t>12</a:t>
            </a:fld>
            <a:endParaRPr lang="en-AU"/>
          </a:p>
        </p:txBody>
      </p:sp>
    </p:spTree>
    <p:extLst>
      <p:ext uri="{BB962C8B-B14F-4D97-AF65-F5344CB8AC3E}">
        <p14:creationId xmlns:p14="http://schemas.microsoft.com/office/powerpoint/2010/main" val="199210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first Great Seal of Richard, used during the crusading period of his reign, represents him with a single rampant lion on his shield. But as the lion  faces the </a:t>
            </a:r>
            <a:r>
              <a:rPr lang="en-AU" dirty="0" err="1" smtClean="0"/>
              <a:t>center</a:t>
            </a:r>
            <a:r>
              <a:rPr lang="en-AU" dirty="0" smtClean="0"/>
              <a:t> of the shield, of which only half is visible, there has been conjecture that there was another lion on the hidden half, and consequently Richard I has been credited with the Arms of two gold lions combatant ( facing each other fighting) on a red field</a:t>
            </a:r>
          </a:p>
          <a:p>
            <a:endParaRPr lang="en-AU" dirty="0" smtClean="0"/>
          </a:p>
          <a:p>
            <a:r>
              <a:rPr lang="en-AU" dirty="0" smtClean="0"/>
              <a:t>On his return from the crusade, Richard adopted the three lions “passant guardant” as his Coat of Arms and these have been the Royal Arms of England</a:t>
            </a:r>
          </a:p>
          <a:p>
            <a:r>
              <a:rPr lang="en-AU" dirty="0" smtClean="0"/>
              <a:t>Rampant =</a:t>
            </a:r>
            <a:r>
              <a:rPr lang="en-AU" baseline="0" dirty="0" smtClean="0"/>
              <a:t> standing up</a:t>
            </a:r>
          </a:p>
          <a:p>
            <a:r>
              <a:rPr lang="en-AU" baseline="0" dirty="0" smtClean="0"/>
              <a:t>Guardant = standing up ( guarding)</a:t>
            </a:r>
            <a:endParaRPr lang="en-AU" dirty="0"/>
          </a:p>
        </p:txBody>
      </p:sp>
      <p:sp>
        <p:nvSpPr>
          <p:cNvPr id="4" name="Slide Number Placeholder 3"/>
          <p:cNvSpPr>
            <a:spLocks noGrp="1"/>
          </p:cNvSpPr>
          <p:nvPr>
            <p:ph type="sldNum" sz="quarter" idx="10"/>
          </p:nvPr>
        </p:nvSpPr>
        <p:spPr/>
        <p:txBody>
          <a:bodyPr/>
          <a:lstStyle/>
          <a:p>
            <a:fld id="{3BDDC91F-0745-4EB8-B70E-1463C3C7EC90}" type="slidenum">
              <a:rPr lang="en-AU" smtClean="0"/>
              <a:t>14</a:t>
            </a:fld>
            <a:endParaRPr lang="en-AU"/>
          </a:p>
        </p:txBody>
      </p:sp>
    </p:spTree>
    <p:extLst>
      <p:ext uri="{BB962C8B-B14F-4D97-AF65-F5344CB8AC3E}">
        <p14:creationId xmlns:p14="http://schemas.microsoft.com/office/powerpoint/2010/main" val="201473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black powder is</a:t>
            </a:r>
            <a:r>
              <a:rPr lang="en-AU" baseline="0" dirty="0" smtClean="0"/>
              <a:t> </a:t>
            </a:r>
            <a:r>
              <a:rPr lang="en-AU" dirty="0" smtClean="0"/>
              <a:t> like the wheel, no one knows who invented it. Many have claimed the invention but it has been decided that on balance it was the Chinese or the Arabs, probably both, independently of each other. The first invention was black powder, which was developed during the period between 890 to 1050 AD, and was refined into gunpowder in Europe after the development of firearms. </a:t>
            </a:r>
            <a:endParaRPr lang="en-AU" dirty="0"/>
          </a:p>
        </p:txBody>
      </p:sp>
      <p:sp>
        <p:nvSpPr>
          <p:cNvPr id="4" name="Slide Number Placeholder 3"/>
          <p:cNvSpPr>
            <a:spLocks noGrp="1"/>
          </p:cNvSpPr>
          <p:nvPr>
            <p:ph type="sldNum" sz="quarter" idx="10"/>
          </p:nvPr>
        </p:nvSpPr>
        <p:spPr/>
        <p:txBody>
          <a:bodyPr/>
          <a:lstStyle/>
          <a:p>
            <a:fld id="{3BDDC91F-0745-4EB8-B70E-1463C3C7EC90}" type="slidenum">
              <a:rPr lang="en-AU" smtClean="0"/>
              <a:t>23</a:t>
            </a:fld>
            <a:endParaRPr lang="en-AU"/>
          </a:p>
        </p:txBody>
      </p:sp>
    </p:spTree>
    <p:extLst>
      <p:ext uri="{BB962C8B-B14F-4D97-AF65-F5344CB8AC3E}">
        <p14:creationId xmlns:p14="http://schemas.microsoft.com/office/powerpoint/2010/main" val="330200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BDDC91F-0745-4EB8-B70E-1463C3C7EC90}" type="slidenum">
              <a:rPr lang="en-AU" smtClean="0"/>
              <a:t>24</a:t>
            </a:fld>
            <a:endParaRPr lang="en-AU"/>
          </a:p>
        </p:txBody>
      </p:sp>
    </p:spTree>
    <p:extLst>
      <p:ext uri="{BB962C8B-B14F-4D97-AF65-F5344CB8AC3E}">
        <p14:creationId xmlns:p14="http://schemas.microsoft.com/office/powerpoint/2010/main" val="253461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plate…medieval plates were wooden. Ceramic plates weren't common until the  late 1700’s</a:t>
            </a:r>
            <a:endParaRPr lang="en-AU" dirty="0"/>
          </a:p>
        </p:txBody>
      </p:sp>
      <p:sp>
        <p:nvSpPr>
          <p:cNvPr id="4" name="Slide Number Placeholder 3"/>
          <p:cNvSpPr>
            <a:spLocks noGrp="1"/>
          </p:cNvSpPr>
          <p:nvPr>
            <p:ph type="sldNum" sz="quarter" idx="10"/>
          </p:nvPr>
        </p:nvSpPr>
        <p:spPr/>
        <p:txBody>
          <a:bodyPr/>
          <a:lstStyle/>
          <a:p>
            <a:fld id="{3BDDC91F-0745-4EB8-B70E-1463C3C7EC90}" type="slidenum">
              <a:rPr lang="en-AU" smtClean="0"/>
              <a:t>27</a:t>
            </a:fld>
            <a:endParaRPr lang="en-AU"/>
          </a:p>
        </p:txBody>
      </p:sp>
    </p:spTree>
    <p:extLst>
      <p:ext uri="{BB962C8B-B14F-4D97-AF65-F5344CB8AC3E}">
        <p14:creationId xmlns:p14="http://schemas.microsoft.com/office/powerpoint/2010/main" val="37902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568B1F5-BF54-4DEF-9076-FB88939D3795}" type="datetimeFigureOut">
              <a:rPr lang="en-AU" smtClean="0"/>
              <a:t>8/12/14</a:t>
            </a:fld>
            <a:endParaRPr lang="en-AU"/>
          </a:p>
        </p:txBody>
      </p:sp>
      <p:sp>
        <p:nvSpPr>
          <p:cNvPr id="16" name="Slide Number Placeholder 15"/>
          <p:cNvSpPr>
            <a:spLocks noGrp="1"/>
          </p:cNvSpPr>
          <p:nvPr>
            <p:ph type="sldNum" sz="quarter" idx="11"/>
          </p:nvPr>
        </p:nvSpPr>
        <p:spPr/>
        <p:txBody>
          <a:bodyPr/>
          <a:lstStyle/>
          <a:p>
            <a:fld id="{44E06BFB-8249-4E9C-A5E5-4C4687345288}"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68B1F5-BF54-4DEF-9076-FB88939D3795}" type="datetimeFigureOut">
              <a:rPr lang="en-AU" smtClean="0"/>
              <a:t>8/12/14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E06BFB-8249-4E9C-A5E5-4C4687345288}"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68B1F5-BF54-4DEF-9076-FB88939D3795}" type="datetimeFigureOut">
              <a:rPr lang="en-AU" smtClean="0"/>
              <a:t>8/12/14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E06BFB-8249-4E9C-A5E5-4C4687345288}"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568B1F5-BF54-4DEF-9076-FB88939D3795}" type="datetimeFigureOut">
              <a:rPr lang="en-AU" smtClean="0"/>
              <a:t>8/12/14</a:t>
            </a:fld>
            <a:endParaRPr lang="en-AU"/>
          </a:p>
        </p:txBody>
      </p:sp>
      <p:sp>
        <p:nvSpPr>
          <p:cNvPr id="15" name="Slide Number Placeholder 14"/>
          <p:cNvSpPr>
            <a:spLocks noGrp="1"/>
          </p:cNvSpPr>
          <p:nvPr>
            <p:ph type="sldNum" sz="quarter" idx="15"/>
          </p:nvPr>
        </p:nvSpPr>
        <p:spPr/>
        <p:txBody>
          <a:bodyPr/>
          <a:lstStyle>
            <a:lvl1pPr algn="ctr">
              <a:defRPr/>
            </a:lvl1pPr>
          </a:lstStyle>
          <a:p>
            <a:fld id="{44E06BFB-8249-4E9C-A5E5-4C4687345288}" type="slidenum">
              <a:rPr lang="en-AU" smtClean="0"/>
              <a:t>‹#›</a:t>
            </a:fld>
            <a:endParaRPr lang="en-AU"/>
          </a:p>
        </p:txBody>
      </p:sp>
      <p:sp>
        <p:nvSpPr>
          <p:cNvPr id="16" name="Footer Placeholder 15"/>
          <p:cNvSpPr>
            <a:spLocks noGrp="1"/>
          </p:cNvSpPr>
          <p:nvPr>
            <p:ph type="ftr" sz="quarter" idx="16"/>
          </p:nvPr>
        </p:nvSpPr>
        <p:spPr/>
        <p:txBody>
          <a:bodyPr/>
          <a:lstStyle/>
          <a:p>
            <a:endParaRPr lang="en-AU"/>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68B1F5-BF54-4DEF-9076-FB88939D3795}" type="datetimeFigureOut">
              <a:rPr lang="en-AU" smtClean="0"/>
              <a:t>8/12/14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E06BFB-8249-4E9C-A5E5-4C4687345288}" type="slidenum">
              <a:rPr lang="en-AU" smtClean="0"/>
              <a:t>‹#›</a:t>
            </a:fld>
            <a:endParaRPr lang="en-A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68B1F5-BF54-4DEF-9076-FB88939D3795}" type="datetimeFigureOut">
              <a:rPr lang="en-AU" smtClean="0"/>
              <a:t>8/12/14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E06BFB-8249-4E9C-A5E5-4C4687345288}"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4E06BFB-8249-4E9C-A5E5-4C4687345288}" type="slidenum">
              <a:rPr lang="en-AU" smtClean="0"/>
              <a:t>‹#›</a:t>
            </a:fld>
            <a:endParaRPr lang="en-AU"/>
          </a:p>
        </p:txBody>
      </p:sp>
      <p:sp>
        <p:nvSpPr>
          <p:cNvPr id="8" name="Footer Placeholder 7"/>
          <p:cNvSpPr>
            <a:spLocks noGrp="1"/>
          </p:cNvSpPr>
          <p:nvPr>
            <p:ph type="ftr" sz="quarter" idx="11"/>
          </p:nvPr>
        </p:nvSpPr>
        <p:spPr/>
        <p:txBody>
          <a:bodyPr/>
          <a:lstStyle/>
          <a:p>
            <a:endParaRPr lang="en-AU"/>
          </a:p>
        </p:txBody>
      </p:sp>
      <p:sp>
        <p:nvSpPr>
          <p:cNvPr id="7" name="Date Placeholder 6"/>
          <p:cNvSpPr>
            <a:spLocks noGrp="1"/>
          </p:cNvSpPr>
          <p:nvPr>
            <p:ph type="dt" sz="half" idx="10"/>
          </p:nvPr>
        </p:nvSpPr>
        <p:spPr/>
        <p:txBody>
          <a:bodyPr/>
          <a:lstStyle/>
          <a:p>
            <a:fld id="{2568B1F5-BF54-4DEF-9076-FB88939D3795}" type="datetimeFigureOut">
              <a:rPr lang="en-AU" smtClean="0"/>
              <a:t>8/12/14</a:t>
            </a:fld>
            <a:endParaRPr lang="en-A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68B1F5-BF54-4DEF-9076-FB88939D3795}" type="datetimeFigureOut">
              <a:rPr lang="en-AU" smtClean="0"/>
              <a:t>8/12/14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4E06BFB-8249-4E9C-A5E5-4C4687345288}"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8B1F5-BF54-4DEF-9076-FB88939D3795}" type="datetimeFigureOut">
              <a:rPr lang="en-AU" smtClean="0"/>
              <a:t>8/12/14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4E06BFB-8249-4E9C-A5E5-4C4687345288}"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568B1F5-BF54-4DEF-9076-FB88939D3795}" type="datetimeFigureOut">
              <a:rPr lang="en-AU" smtClean="0"/>
              <a:t>8/12/14</a:t>
            </a:fld>
            <a:endParaRPr lang="en-AU"/>
          </a:p>
        </p:txBody>
      </p:sp>
      <p:sp>
        <p:nvSpPr>
          <p:cNvPr id="9" name="Slide Number Placeholder 8"/>
          <p:cNvSpPr>
            <a:spLocks noGrp="1"/>
          </p:cNvSpPr>
          <p:nvPr>
            <p:ph type="sldNum" sz="quarter" idx="15"/>
          </p:nvPr>
        </p:nvSpPr>
        <p:spPr/>
        <p:txBody>
          <a:bodyPr/>
          <a:lstStyle/>
          <a:p>
            <a:fld id="{44E06BFB-8249-4E9C-A5E5-4C4687345288}" type="slidenum">
              <a:rPr lang="en-AU" smtClean="0"/>
              <a:t>‹#›</a:t>
            </a:fld>
            <a:endParaRPr lang="en-AU"/>
          </a:p>
        </p:txBody>
      </p:sp>
      <p:sp>
        <p:nvSpPr>
          <p:cNvPr id="10" name="Footer Placeholder 9"/>
          <p:cNvSpPr>
            <a:spLocks noGrp="1"/>
          </p:cNvSpPr>
          <p:nvPr>
            <p:ph type="ftr" sz="quarter" idx="16"/>
          </p:nvPr>
        </p:nvSpPr>
        <p:spPr/>
        <p:txBody>
          <a:body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568B1F5-BF54-4DEF-9076-FB88939D3795}" type="datetimeFigureOut">
              <a:rPr lang="en-AU" smtClean="0"/>
              <a:t>8/12/14</a:t>
            </a:fld>
            <a:endParaRPr lang="en-AU"/>
          </a:p>
        </p:txBody>
      </p:sp>
      <p:sp>
        <p:nvSpPr>
          <p:cNvPr id="9" name="Slide Number Placeholder 8"/>
          <p:cNvSpPr>
            <a:spLocks noGrp="1"/>
          </p:cNvSpPr>
          <p:nvPr>
            <p:ph type="sldNum" sz="quarter" idx="11"/>
          </p:nvPr>
        </p:nvSpPr>
        <p:spPr/>
        <p:txBody>
          <a:bodyPr/>
          <a:lstStyle/>
          <a:p>
            <a:fld id="{44E06BFB-8249-4E9C-A5E5-4C4687345288}"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568B1F5-BF54-4DEF-9076-FB88939D3795}" type="datetimeFigureOut">
              <a:rPr lang="en-AU" smtClean="0"/>
              <a:t>8/12/14</a:t>
            </a:fld>
            <a:endParaRPr lang="en-A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4E06BFB-8249-4E9C-A5E5-4C4687345288}" type="slidenum">
              <a:rPr lang="en-AU" smtClean="0"/>
              <a:t>‹#›</a:t>
            </a:fld>
            <a:endParaRPr lang="en-A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n-AU" dirty="0" smtClean="0"/>
              <a:t>1095-1289</a:t>
            </a:r>
            <a:endParaRPr lang="en-AU" dirty="0"/>
          </a:p>
        </p:txBody>
      </p:sp>
      <p:sp>
        <p:nvSpPr>
          <p:cNvPr id="2" name="Title 1"/>
          <p:cNvSpPr>
            <a:spLocks noGrp="1"/>
          </p:cNvSpPr>
          <p:nvPr>
            <p:ph type="ctrTitle"/>
          </p:nvPr>
        </p:nvSpPr>
        <p:spPr>
          <a:xfrm>
            <a:off x="2662127" y="4005064"/>
            <a:ext cx="6477000" cy="1828800"/>
          </a:xfrm>
        </p:spPr>
        <p:txBody>
          <a:bodyPr>
            <a:normAutofit/>
          </a:bodyPr>
          <a:lstStyle/>
          <a:p>
            <a:pPr algn="r"/>
            <a:r>
              <a:rPr lang="en-AU" dirty="0" smtClean="0"/>
              <a:t>                 The Crusades</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6791462" cy="5328593"/>
          </a:xfrm>
          <a:prstGeom prst="rect">
            <a:avLst/>
          </a:prstGeom>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18713"/>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96752"/>
            <a:ext cx="5915000" cy="5256584"/>
          </a:xfrm>
        </p:spPr>
        <p:txBody>
          <a:bodyPr>
            <a:noAutofit/>
          </a:bodyPr>
          <a:lstStyle/>
          <a:p>
            <a:r>
              <a:rPr lang="en-AU" sz="2400" dirty="0" smtClean="0"/>
              <a:t>The third crusade was led by the kings of France and England and the </a:t>
            </a:r>
            <a:r>
              <a:rPr lang="en-AU" sz="2400" dirty="0"/>
              <a:t>G</a:t>
            </a:r>
            <a:r>
              <a:rPr lang="en-AU" sz="2400" dirty="0" smtClean="0"/>
              <a:t>erman emperor.</a:t>
            </a:r>
          </a:p>
          <a:p>
            <a:endParaRPr lang="en-AU" sz="2400" dirty="0" smtClean="0"/>
          </a:p>
          <a:p>
            <a:r>
              <a:rPr lang="en-AU" sz="2400" dirty="0" smtClean="0"/>
              <a:t>The aim was to take back Jerusalem and the Holy Land from the ‘infidels’ led by Saladin*</a:t>
            </a:r>
          </a:p>
          <a:p>
            <a:pPr marL="0" indent="0">
              <a:buNone/>
            </a:pPr>
            <a:endParaRPr lang="en-AU" sz="2400" dirty="0" smtClean="0"/>
          </a:p>
          <a:p>
            <a:r>
              <a:rPr lang="en-AU" sz="2400" dirty="0" smtClean="0"/>
              <a:t>The hero of these three Christian monarch was the charismatic King of England, Richard I , who was called ‘the </a:t>
            </a:r>
            <a:r>
              <a:rPr lang="en-AU" sz="2400" dirty="0" err="1" smtClean="0"/>
              <a:t>Lionheart</a:t>
            </a:r>
            <a:r>
              <a:rPr lang="en-AU" sz="2400" dirty="0" smtClean="0"/>
              <a:t>” because of his courage and bravery.</a:t>
            </a:r>
            <a:endParaRPr lang="en-AU" sz="2400" dirty="0"/>
          </a:p>
        </p:txBody>
      </p:sp>
      <p:sp>
        <p:nvSpPr>
          <p:cNvPr id="3" name="Title 2"/>
          <p:cNvSpPr>
            <a:spLocks noGrp="1"/>
          </p:cNvSpPr>
          <p:nvPr>
            <p:ph type="title"/>
          </p:nvPr>
        </p:nvSpPr>
        <p:spPr>
          <a:xfrm>
            <a:off x="1547664" y="188640"/>
            <a:ext cx="6192688" cy="1044352"/>
          </a:xfrm>
        </p:spPr>
        <p:txBody>
          <a:bodyPr>
            <a:normAutofit/>
          </a:bodyPr>
          <a:lstStyle/>
          <a:p>
            <a:r>
              <a:rPr lang="en-AU" dirty="0" smtClean="0"/>
              <a:t>Hero of the Third Crusade</a:t>
            </a:r>
            <a:endParaRPr lang="en-A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132857"/>
            <a:ext cx="2053977" cy="277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703084"/>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980728"/>
            <a:ext cx="8712968" cy="5688632"/>
          </a:xfrm>
        </p:spPr>
        <p:txBody>
          <a:bodyPr>
            <a:normAutofit fontScale="92500" lnSpcReduction="10000"/>
          </a:bodyPr>
          <a:lstStyle/>
          <a:p>
            <a:r>
              <a:rPr lang="en-AU" dirty="0" smtClean="0"/>
              <a:t>Richard I was born in 1157 and was the third son of Henry II of England and Eleanor of </a:t>
            </a:r>
            <a:r>
              <a:rPr lang="en-AU" dirty="0" err="1" smtClean="0"/>
              <a:t>Acquitane</a:t>
            </a:r>
            <a:endParaRPr lang="en-AU" dirty="0" smtClean="0"/>
          </a:p>
          <a:p>
            <a:r>
              <a:rPr lang="en-AU" dirty="0" smtClean="0"/>
              <a:t>His older brothers both died before they could ascend to the throne, so when Henry II died the crown passed to Richard.</a:t>
            </a:r>
          </a:p>
          <a:p>
            <a:r>
              <a:rPr lang="en-AU" dirty="0" smtClean="0"/>
              <a:t>He was a popular king because of his knightly qualities- hence his nickname-but the truth is that over his ten year reign , from 1189-1199 he only spent six months in England and complained that it was ‘cold and always raining’ and he could not even spend English.</a:t>
            </a:r>
          </a:p>
          <a:p>
            <a:r>
              <a:rPr lang="en-AU" dirty="0" smtClean="0"/>
              <a:t>When the news reached Europe that Jerusalem and Acre had fallen, Richard was quick to take up the challenge of a crusade.</a:t>
            </a:r>
          </a:p>
          <a:p>
            <a:r>
              <a:rPr lang="en-AU" dirty="0" smtClean="0"/>
              <a:t>Historians speculate that he had three main reasons for taking up the cross- to take part in the adventure of war, to have his name immortalised by the bards and troubadours of the time, and to ensure his place in heaven.</a:t>
            </a:r>
            <a:endParaRPr lang="en-AU" dirty="0"/>
          </a:p>
        </p:txBody>
      </p:sp>
      <p:sp>
        <p:nvSpPr>
          <p:cNvPr id="3" name="Title 2"/>
          <p:cNvSpPr>
            <a:spLocks noGrp="1"/>
          </p:cNvSpPr>
          <p:nvPr>
            <p:ph type="title"/>
          </p:nvPr>
        </p:nvSpPr>
        <p:spPr>
          <a:xfrm>
            <a:off x="457200" y="152400"/>
            <a:ext cx="8229600" cy="828328"/>
          </a:xfrm>
        </p:spPr>
        <p:txBody>
          <a:bodyPr>
            <a:normAutofit/>
          </a:bodyPr>
          <a:lstStyle/>
          <a:p>
            <a:r>
              <a:rPr lang="en-AU" dirty="0" smtClean="0"/>
              <a:t>Richard…</a:t>
            </a:r>
            <a:endParaRPr lang="en-AU" dirty="0"/>
          </a:p>
        </p:txBody>
      </p:sp>
    </p:spTree>
    <p:extLst>
      <p:ext uri="{BB962C8B-B14F-4D97-AF65-F5344CB8AC3E}">
        <p14:creationId xmlns:p14="http://schemas.microsoft.com/office/powerpoint/2010/main" val="2461960690"/>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712968" cy="5688632"/>
          </a:xfrm>
        </p:spPr>
        <p:txBody>
          <a:bodyPr>
            <a:normAutofit/>
          </a:bodyPr>
          <a:lstStyle/>
          <a:p>
            <a:r>
              <a:rPr lang="en-AU" dirty="0" smtClean="0"/>
              <a:t>The German emperor, Frederick, was drowned on his way across Europe to join the Crusade and Phillip II of France went home after quarrelling with Richard.</a:t>
            </a:r>
          </a:p>
          <a:p>
            <a:r>
              <a:rPr lang="en-AU" dirty="0" smtClean="0"/>
              <a:t>Richard was left to lead the Crusades on his own.</a:t>
            </a:r>
          </a:p>
          <a:p>
            <a:r>
              <a:rPr lang="en-AU" dirty="0" smtClean="0"/>
              <a:t>His clever battle tactics and strategies enabled him to successfully end the siege of Acre, but without his allies he was unable to continue to Jerusalem.</a:t>
            </a:r>
          </a:p>
          <a:p>
            <a:r>
              <a:rPr lang="en-AU" dirty="0" smtClean="0"/>
              <a:t>He was forced to return home, despite only being  a few miles from the holy city.</a:t>
            </a:r>
          </a:p>
          <a:p>
            <a:r>
              <a:rPr lang="en-AU" dirty="0" smtClean="0"/>
              <a:t>He vowed never to set eyes on Jerusalem as he believed that God had ordained that he should not be the one to conquer it.</a:t>
            </a:r>
          </a:p>
          <a:p>
            <a:endParaRPr lang="en-AU" dirty="0"/>
          </a:p>
        </p:txBody>
      </p:sp>
      <p:sp>
        <p:nvSpPr>
          <p:cNvPr id="3" name="Title 2"/>
          <p:cNvSpPr>
            <a:spLocks noGrp="1"/>
          </p:cNvSpPr>
          <p:nvPr>
            <p:ph type="title"/>
          </p:nvPr>
        </p:nvSpPr>
        <p:spPr>
          <a:xfrm>
            <a:off x="457200" y="152400"/>
            <a:ext cx="8229600" cy="828328"/>
          </a:xfrm>
        </p:spPr>
        <p:txBody>
          <a:bodyPr>
            <a:normAutofit/>
          </a:bodyPr>
          <a:lstStyle/>
          <a:p>
            <a:r>
              <a:rPr lang="en-AU" dirty="0" smtClean="0"/>
              <a:t>Did he succeed ?</a:t>
            </a:r>
            <a:endParaRPr lang="en-AU" dirty="0"/>
          </a:p>
        </p:txBody>
      </p:sp>
    </p:spTree>
    <p:extLst>
      <p:ext uri="{BB962C8B-B14F-4D97-AF65-F5344CB8AC3E}">
        <p14:creationId xmlns:p14="http://schemas.microsoft.com/office/powerpoint/2010/main" val="2238779523"/>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5112568" cy="4572000"/>
          </a:xfrm>
        </p:spPr>
        <p:txBody>
          <a:bodyPr>
            <a:normAutofit lnSpcReduction="10000"/>
          </a:bodyPr>
          <a:lstStyle/>
          <a:p>
            <a:r>
              <a:rPr lang="en-AU" dirty="0"/>
              <a:t>One of the most unusual military </a:t>
            </a:r>
            <a:r>
              <a:rPr lang="en-AU" dirty="0" smtClean="0"/>
              <a:t>manoeuvres </a:t>
            </a:r>
            <a:r>
              <a:rPr lang="en-AU" dirty="0"/>
              <a:t>ever was performed in 1191, during the third Crusade, when Richard the Lion-Hearted captured the city of Acre. </a:t>
            </a:r>
            <a:endParaRPr lang="en-AU" dirty="0" smtClean="0"/>
          </a:p>
          <a:p>
            <a:r>
              <a:rPr lang="en-AU" dirty="0" smtClean="0"/>
              <a:t>The </a:t>
            </a:r>
            <a:r>
              <a:rPr lang="en-AU" dirty="0"/>
              <a:t>inhabitants were barricaded inside, so King Richard had his soldiers throw 100 beehives over the walls. The people in the fortress surrendered immediately.</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44824"/>
            <a:ext cx="3101330" cy="3411463"/>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806204"/>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32656"/>
            <a:ext cx="305440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839" y="2760896"/>
            <a:ext cx="2808312" cy="354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0713" y="4077072"/>
            <a:ext cx="2793279" cy="1938992"/>
          </a:xfrm>
          <a:prstGeom prst="rect">
            <a:avLst/>
          </a:prstGeom>
          <a:noFill/>
        </p:spPr>
        <p:txBody>
          <a:bodyPr wrap="square" rtlCol="0">
            <a:spAutoFit/>
          </a:bodyPr>
          <a:lstStyle/>
          <a:p>
            <a:r>
              <a:rPr lang="en-AU" sz="2400" dirty="0" smtClean="0"/>
              <a:t>These two shields were similar in style to those used by Richard </a:t>
            </a:r>
            <a:r>
              <a:rPr lang="en-AU" sz="2400" b="1" i="1" dirty="0" smtClean="0"/>
              <a:t>before </a:t>
            </a:r>
            <a:r>
              <a:rPr lang="en-AU" sz="2400" dirty="0" smtClean="0"/>
              <a:t>and </a:t>
            </a:r>
            <a:r>
              <a:rPr lang="en-AU" sz="2400" b="1" i="1" dirty="0" smtClean="0"/>
              <a:t>after</a:t>
            </a:r>
            <a:r>
              <a:rPr lang="en-AU" sz="2400" dirty="0" smtClean="0"/>
              <a:t> the crusades.</a:t>
            </a:r>
            <a:endParaRPr lang="en-AU" sz="2400" dirty="0"/>
          </a:p>
        </p:txBody>
      </p:sp>
      <p:sp>
        <p:nvSpPr>
          <p:cNvPr id="5" name="TextBox 4"/>
          <p:cNvSpPr txBox="1"/>
          <p:nvPr/>
        </p:nvSpPr>
        <p:spPr>
          <a:xfrm>
            <a:off x="6234151" y="620688"/>
            <a:ext cx="2730337" cy="5262979"/>
          </a:xfrm>
          <a:prstGeom prst="rect">
            <a:avLst/>
          </a:prstGeom>
          <a:noFill/>
        </p:spPr>
        <p:txBody>
          <a:bodyPr wrap="square" rtlCol="0">
            <a:spAutoFit/>
          </a:bodyPr>
          <a:lstStyle/>
          <a:p>
            <a:pPr marL="457200" indent="-457200">
              <a:buFont typeface="+mj-lt"/>
              <a:buAutoNum type="arabicPeriod"/>
            </a:pPr>
            <a:r>
              <a:rPr lang="en-AU" sz="2400" dirty="0" smtClean="0"/>
              <a:t>What to the colour and symbols mean  on each shield? (refer to shields handout)</a:t>
            </a:r>
          </a:p>
          <a:p>
            <a:pPr marL="457200" indent="-457200">
              <a:buFont typeface="+mj-lt"/>
              <a:buAutoNum type="arabicPeriod"/>
            </a:pPr>
            <a:endParaRPr lang="en-AU" sz="2400" dirty="0" smtClean="0"/>
          </a:p>
          <a:p>
            <a:pPr marL="457200" indent="-457200">
              <a:buFont typeface="+mj-lt"/>
              <a:buAutoNum type="arabicPeriod"/>
            </a:pPr>
            <a:r>
              <a:rPr lang="en-AU" sz="2400" dirty="0" smtClean="0"/>
              <a:t>Which shield do you think  Richard used after his crusade? Explain  your choice.</a:t>
            </a:r>
            <a:endParaRPr lang="en-AU" sz="2400" dirty="0"/>
          </a:p>
        </p:txBody>
      </p:sp>
    </p:spTree>
    <p:extLst>
      <p:ext uri="{BB962C8B-B14F-4D97-AF65-F5344CB8AC3E}">
        <p14:creationId xmlns:p14="http://schemas.microsoft.com/office/powerpoint/2010/main" val="2175828101"/>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AU" dirty="0" smtClean="0"/>
              <a:t>Weakening of the Feudal System</a:t>
            </a:r>
          </a:p>
          <a:p>
            <a:r>
              <a:rPr lang="en-AU" dirty="0" smtClean="0"/>
              <a:t>New Ideas</a:t>
            </a:r>
          </a:p>
          <a:p>
            <a:r>
              <a:rPr lang="en-AU" dirty="0" smtClean="0"/>
              <a:t>Islamic contributions to Medieval Europe</a:t>
            </a:r>
            <a:endParaRPr lang="en-AU" dirty="0"/>
          </a:p>
        </p:txBody>
      </p:sp>
      <p:sp>
        <p:nvSpPr>
          <p:cNvPr id="2" name="Title 1"/>
          <p:cNvSpPr>
            <a:spLocks noGrp="1"/>
          </p:cNvSpPr>
          <p:nvPr>
            <p:ph type="ctrTitle"/>
          </p:nvPr>
        </p:nvSpPr>
        <p:spPr/>
        <p:txBody>
          <a:bodyPr>
            <a:normAutofit/>
          </a:bodyPr>
          <a:lstStyle/>
          <a:p>
            <a:r>
              <a:rPr lang="en-AU" dirty="0" smtClean="0"/>
              <a:t>Impact of the Crusades.</a:t>
            </a:r>
            <a:endParaRPr lang="en-AU" dirty="0"/>
          </a:p>
        </p:txBody>
      </p:sp>
    </p:spTree>
    <p:extLst>
      <p:ext uri="{BB962C8B-B14F-4D97-AF65-F5344CB8AC3E}">
        <p14:creationId xmlns:p14="http://schemas.microsoft.com/office/powerpoint/2010/main" val="2809081236"/>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p:txBody>
          <a:bodyPr>
            <a:normAutofit fontScale="70000" lnSpcReduction="20000"/>
          </a:bodyPr>
          <a:lstStyle/>
          <a:p>
            <a:r>
              <a:rPr lang="en-AU" sz="2800" dirty="0" smtClean="0"/>
              <a:t>By the time of the last crusade at the end of the thirteenth century, the medieval feudal system that had worked so well for William the Conqueror and other European rulers was no longer as strong a force because….</a:t>
            </a:r>
            <a:endParaRPr lang="en-AU" sz="2800" dirty="0"/>
          </a:p>
        </p:txBody>
      </p:sp>
      <p:sp>
        <p:nvSpPr>
          <p:cNvPr id="3" name="Title 2"/>
          <p:cNvSpPr>
            <a:spLocks noGrp="1"/>
          </p:cNvSpPr>
          <p:nvPr>
            <p:ph type="ctrTitle"/>
          </p:nvPr>
        </p:nvSpPr>
        <p:spPr/>
        <p:txBody>
          <a:bodyPr>
            <a:normAutofit/>
          </a:bodyPr>
          <a:lstStyle/>
          <a:p>
            <a:r>
              <a:rPr lang="en-AU" dirty="0" smtClean="0"/>
              <a:t>Weakening of the Feudal System</a:t>
            </a:r>
            <a:endParaRPr lang="en-AU" dirty="0"/>
          </a:p>
        </p:txBody>
      </p:sp>
    </p:spTree>
    <p:extLst>
      <p:ext uri="{BB962C8B-B14F-4D97-AF65-F5344CB8AC3E}">
        <p14:creationId xmlns:p14="http://schemas.microsoft.com/office/powerpoint/2010/main" val="2594513221"/>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Kings were stronger</a:t>
            </a:r>
            <a:endParaRPr lang="en-AU" dirty="0"/>
          </a:p>
        </p:txBody>
      </p:sp>
      <p:sp>
        <p:nvSpPr>
          <p:cNvPr id="3" name="Content Placeholder 2"/>
          <p:cNvSpPr>
            <a:spLocks noGrp="1"/>
          </p:cNvSpPr>
          <p:nvPr>
            <p:ph sz="half" idx="1"/>
          </p:nvPr>
        </p:nvSpPr>
        <p:spPr/>
        <p:txBody>
          <a:bodyPr>
            <a:normAutofit/>
          </a:bodyPr>
          <a:lstStyle/>
          <a:p>
            <a:r>
              <a:rPr lang="en-AU" dirty="0" smtClean="0"/>
              <a:t>Kings became stronger, as many knights and noblemen were killed while on crusades, and so countries as they were began to change. </a:t>
            </a:r>
            <a:endParaRPr lang="en-AU"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283968" y="1412776"/>
            <a:ext cx="4530923" cy="4406041"/>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316097"/>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3970784" cy="4572000"/>
          </a:xfrm>
        </p:spPr>
        <p:txBody>
          <a:bodyPr/>
          <a:lstStyle/>
          <a:p>
            <a:r>
              <a:rPr lang="en-AU" dirty="0" smtClean="0"/>
              <a:t>Serfs who had been on crusades gained a new freedom on their return</a:t>
            </a:r>
            <a:endParaRPr lang="en-AU" dirty="0"/>
          </a:p>
        </p:txBody>
      </p:sp>
      <p:sp>
        <p:nvSpPr>
          <p:cNvPr id="4" name="Title 3"/>
          <p:cNvSpPr>
            <a:spLocks noGrp="1"/>
          </p:cNvSpPr>
          <p:nvPr>
            <p:ph type="title"/>
          </p:nvPr>
        </p:nvSpPr>
        <p:spPr/>
        <p:txBody>
          <a:bodyPr/>
          <a:lstStyle/>
          <a:p>
            <a:r>
              <a:rPr lang="en-AU" dirty="0" smtClean="0"/>
              <a:t>Serfs gained freedom</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151" y="1268760"/>
            <a:ext cx="3542229" cy="4881364"/>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5879"/>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427168" cy="4572000"/>
          </a:xfrm>
        </p:spPr>
        <p:txBody>
          <a:bodyPr/>
          <a:lstStyle/>
          <a:p>
            <a:r>
              <a:rPr lang="en-AU" dirty="0" smtClean="0"/>
              <a:t>New independent towns came into existence, as lords had often encouraged towns to buy their freedom in order to raise money for the crusades.</a:t>
            </a:r>
            <a:endParaRPr lang="en-AU" dirty="0"/>
          </a:p>
        </p:txBody>
      </p:sp>
      <p:sp>
        <p:nvSpPr>
          <p:cNvPr id="3" name="Title 2"/>
          <p:cNvSpPr>
            <a:spLocks noGrp="1"/>
          </p:cNvSpPr>
          <p:nvPr>
            <p:ph type="title"/>
          </p:nvPr>
        </p:nvSpPr>
        <p:spPr/>
        <p:txBody>
          <a:bodyPr/>
          <a:lstStyle/>
          <a:p>
            <a:r>
              <a:rPr lang="en-AU" dirty="0" smtClean="0"/>
              <a:t>New Towns</a:t>
            </a: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96952"/>
            <a:ext cx="7876381" cy="3456384"/>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897356"/>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sp>
        <p:nvSpPr>
          <p:cNvPr id="2" name="Title 1"/>
          <p:cNvSpPr>
            <a:spLocks noGrp="1"/>
          </p:cNvSpPr>
          <p:nvPr>
            <p:ph type="ctrTitle"/>
          </p:nvPr>
        </p:nvSpPr>
        <p:spPr/>
        <p:txBody>
          <a:bodyPr/>
          <a:lstStyle/>
          <a:p>
            <a:endParaRPr lang="en-A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62687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701498"/>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These new towns became  more involved in trade, so the use of money rather than barter increased, and a new merchant class was formed that had  no place in the old feudal system.</a:t>
            </a:r>
            <a:endParaRPr lang="en-AU" dirty="0"/>
          </a:p>
        </p:txBody>
      </p:sp>
      <p:sp>
        <p:nvSpPr>
          <p:cNvPr id="3" name="Title 2"/>
          <p:cNvSpPr>
            <a:spLocks noGrp="1"/>
          </p:cNvSpPr>
          <p:nvPr>
            <p:ph type="title"/>
          </p:nvPr>
        </p:nvSpPr>
        <p:spPr/>
        <p:txBody>
          <a:bodyPr/>
          <a:lstStyle/>
          <a:p>
            <a:r>
              <a:rPr lang="en-AU" dirty="0" smtClean="0"/>
              <a:t>Money</a:t>
            </a: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140968"/>
            <a:ext cx="37052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436210"/>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AU" dirty="0" smtClean="0"/>
              <a:t>The Crusades brought back many new goods and ideas that changed the way people lived…….</a:t>
            </a:r>
            <a:endParaRPr lang="en-AU" dirty="0"/>
          </a:p>
        </p:txBody>
      </p:sp>
      <p:sp>
        <p:nvSpPr>
          <p:cNvPr id="4" name="Title 3"/>
          <p:cNvSpPr>
            <a:spLocks noGrp="1"/>
          </p:cNvSpPr>
          <p:nvPr>
            <p:ph type="ctrTitle"/>
          </p:nvPr>
        </p:nvSpPr>
        <p:spPr/>
        <p:txBody>
          <a:bodyPr/>
          <a:lstStyle/>
          <a:p>
            <a:r>
              <a:rPr lang="en-AU" dirty="0" smtClean="0"/>
              <a:t>New Ideas</a:t>
            </a:r>
            <a:endParaRPr lang="en-AU" dirty="0"/>
          </a:p>
        </p:txBody>
      </p:sp>
    </p:spTree>
    <p:extLst>
      <p:ext uri="{BB962C8B-B14F-4D97-AF65-F5344CB8AC3E}">
        <p14:creationId xmlns:p14="http://schemas.microsoft.com/office/powerpoint/2010/main" val="228983891"/>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402832" cy="4572000"/>
          </a:xfrm>
        </p:spPr>
        <p:txBody>
          <a:bodyPr/>
          <a:lstStyle/>
          <a:p>
            <a:r>
              <a:rPr lang="en-AU" dirty="0" smtClean="0"/>
              <a:t>Luxury goods such as silks, spices and carpets-wealthy nobles and merchants now desired these goods in their homes, which increased trade and led to the growth of towns</a:t>
            </a:r>
            <a:endParaRPr lang="en-AU" dirty="0"/>
          </a:p>
        </p:txBody>
      </p:sp>
      <p:sp>
        <p:nvSpPr>
          <p:cNvPr id="3" name="Title 2"/>
          <p:cNvSpPr>
            <a:spLocks noGrp="1"/>
          </p:cNvSpPr>
          <p:nvPr>
            <p:ph type="title"/>
          </p:nvPr>
        </p:nvSpPr>
        <p:spPr/>
        <p:txBody>
          <a:bodyPr/>
          <a:lstStyle/>
          <a:p>
            <a:r>
              <a:rPr lang="en-AU" dirty="0" smtClean="0"/>
              <a:t>Luxury goods</a:t>
            </a:r>
            <a:endParaRPr lang="en-A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952" y="1556792"/>
            <a:ext cx="3688804" cy="396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241447"/>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040904"/>
          </a:xfrm>
        </p:spPr>
        <p:txBody>
          <a:bodyPr>
            <a:normAutofit/>
          </a:bodyPr>
          <a:lstStyle/>
          <a:p>
            <a:r>
              <a:rPr lang="en-AU" dirty="0" smtClean="0"/>
              <a:t>Gunpowder, which meant that castles became ineffective as means of defence.</a:t>
            </a:r>
            <a:endParaRPr lang="en-AU" dirty="0"/>
          </a:p>
        </p:txBody>
      </p:sp>
      <p:sp>
        <p:nvSpPr>
          <p:cNvPr id="3" name="Title 2"/>
          <p:cNvSpPr>
            <a:spLocks noGrp="1"/>
          </p:cNvSpPr>
          <p:nvPr>
            <p:ph type="title"/>
          </p:nvPr>
        </p:nvSpPr>
        <p:spPr/>
        <p:txBody>
          <a:bodyPr/>
          <a:lstStyle/>
          <a:p>
            <a:r>
              <a:rPr lang="en-AU" dirty="0" smtClean="0"/>
              <a:t>Gunpowder*</a:t>
            </a:r>
            <a:endParaRPr lang="en-AU"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636912"/>
            <a:ext cx="5472608" cy="3821705"/>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229051"/>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402832" cy="4572000"/>
          </a:xfrm>
        </p:spPr>
        <p:txBody>
          <a:bodyPr/>
          <a:lstStyle/>
          <a:p>
            <a:r>
              <a:rPr lang="en-AU" dirty="0" smtClean="0"/>
              <a:t>Opium was brought back as a pain killer</a:t>
            </a:r>
          </a:p>
          <a:p>
            <a:r>
              <a:rPr lang="en-AU" dirty="0" smtClean="0"/>
              <a:t>Washing and cleanliness was more widely practised by Muslims .</a:t>
            </a:r>
            <a:endParaRPr lang="en-AU" dirty="0"/>
          </a:p>
        </p:txBody>
      </p:sp>
      <p:sp>
        <p:nvSpPr>
          <p:cNvPr id="3" name="Title 2"/>
          <p:cNvSpPr>
            <a:spLocks noGrp="1"/>
          </p:cNvSpPr>
          <p:nvPr>
            <p:ph type="title"/>
          </p:nvPr>
        </p:nvSpPr>
        <p:spPr/>
        <p:txBody>
          <a:bodyPr/>
          <a:lstStyle/>
          <a:p>
            <a:r>
              <a:rPr lang="en-AU" dirty="0" smtClean="0"/>
              <a:t>Health</a:t>
            </a:r>
            <a:endParaRPr lang="en-AU"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03" t="7648" r="10089" b="14111"/>
          <a:stretch/>
        </p:blipFill>
        <p:spPr bwMode="auto">
          <a:xfrm>
            <a:off x="4816356" y="908720"/>
            <a:ext cx="4076123" cy="5102703"/>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64271"/>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Rice, coffee, sugar, raisins, dates and apricots which added variety to the diet.</a:t>
            </a:r>
            <a:endParaRPr lang="en-AU" dirty="0"/>
          </a:p>
        </p:txBody>
      </p:sp>
      <p:sp>
        <p:nvSpPr>
          <p:cNvPr id="3" name="Title 2"/>
          <p:cNvSpPr>
            <a:spLocks noGrp="1"/>
          </p:cNvSpPr>
          <p:nvPr>
            <p:ph type="title"/>
          </p:nvPr>
        </p:nvSpPr>
        <p:spPr/>
        <p:txBody>
          <a:bodyPr/>
          <a:lstStyle/>
          <a:p>
            <a:r>
              <a:rPr lang="en-AU" dirty="0" smtClean="0"/>
              <a:t>New Foods</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780928"/>
            <a:ext cx="4208453" cy="3519264"/>
          </a:xfrm>
          <a:prstGeom prst="rect">
            <a:avLst/>
          </a:prstGeom>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472213"/>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680864"/>
          </a:xfrm>
        </p:spPr>
        <p:txBody>
          <a:bodyPr/>
          <a:lstStyle/>
          <a:p>
            <a:r>
              <a:rPr lang="en-AU" dirty="0" smtClean="0"/>
              <a:t>Arabic numbers were introduced.</a:t>
            </a:r>
            <a:endParaRPr lang="en-AU" dirty="0"/>
          </a:p>
        </p:txBody>
      </p:sp>
      <p:sp>
        <p:nvSpPr>
          <p:cNvPr id="3" name="Title 2"/>
          <p:cNvSpPr>
            <a:spLocks noGrp="1"/>
          </p:cNvSpPr>
          <p:nvPr>
            <p:ph type="title"/>
          </p:nvPr>
        </p:nvSpPr>
        <p:spPr/>
        <p:txBody>
          <a:bodyPr/>
          <a:lstStyle/>
          <a:p>
            <a:r>
              <a:rPr lang="en-AU" dirty="0" smtClean="0"/>
              <a:t>Numbers !</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6925"/>
            <a:ext cx="7416824" cy="437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100370"/>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466728" cy="4572000"/>
          </a:xfrm>
        </p:spPr>
        <p:txBody>
          <a:bodyPr/>
          <a:lstStyle/>
          <a:p>
            <a:r>
              <a:rPr lang="en-AU" dirty="0" smtClean="0"/>
              <a:t>What’s wrong with this picture ?</a:t>
            </a:r>
            <a:endParaRPr lang="en-AU" dirty="0"/>
          </a:p>
        </p:txBody>
      </p:sp>
      <p:sp>
        <p:nvSpPr>
          <p:cNvPr id="3" name="Title 2"/>
          <p:cNvSpPr>
            <a:spLocks noGrp="1"/>
          </p:cNvSpPr>
          <p:nvPr>
            <p:ph type="title"/>
          </p:nvPr>
        </p:nvSpPr>
        <p:spPr/>
        <p:txBody>
          <a:bodyPr/>
          <a:lstStyle/>
          <a:p>
            <a:r>
              <a:rPr lang="en-AU" dirty="0" smtClean="0"/>
              <a:t>Cutlery </a:t>
            </a:r>
            <a:endParaRPr lang="en-AU"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02" r="8968"/>
          <a:stretch/>
        </p:blipFill>
        <p:spPr bwMode="auto">
          <a:xfrm>
            <a:off x="4211960" y="752038"/>
            <a:ext cx="4450680" cy="5379756"/>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993285"/>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smtClean="0"/>
              <a:t>Islamic Contributions to Medieval </a:t>
            </a:r>
            <a:r>
              <a:rPr lang="en-AU" dirty="0"/>
              <a:t>E</a:t>
            </a:r>
            <a:r>
              <a:rPr lang="en-AU" dirty="0" smtClean="0"/>
              <a:t>urope</a:t>
            </a:r>
            <a:endParaRPr lang="en-AU" dirty="0"/>
          </a:p>
        </p:txBody>
      </p:sp>
    </p:spTree>
    <p:extLst>
      <p:ext uri="{BB962C8B-B14F-4D97-AF65-F5344CB8AC3E}">
        <p14:creationId xmlns:p14="http://schemas.microsoft.com/office/powerpoint/2010/main" val="2692153325"/>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1375807"/>
              </p:ext>
            </p:extLst>
          </p:nvPr>
        </p:nvGraphicFramePr>
        <p:xfrm>
          <a:off x="395536" y="404664"/>
          <a:ext cx="849694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526401"/>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532BDED-D520-4ACB-95C1-F7774AC2F49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DFA32E3-6050-4BD8-B28D-153A2546B48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8E3571E-2BED-41BD-ABFF-26289E12E17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2B1397C-7172-40AF-B782-0DA5CF81D6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CD0D32A4-8129-4095-9C33-C319C556B72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AABC5D08-7174-429D-8B8B-9CB610226B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7931224" cy="5715000"/>
          </a:xfrm>
        </p:spPr>
        <p:txBody>
          <a:bodyPr/>
          <a:lstStyle/>
          <a:p>
            <a:r>
              <a:rPr lang="en-AU" dirty="0" smtClean="0"/>
              <a:t>Medieval Europe was very much a Christian society, however the area where Jesus Christ had lived and died belonged the Muslims…..</a:t>
            </a:r>
          </a:p>
          <a:p>
            <a:endParaRPr lang="en-AU" dirty="0"/>
          </a:p>
          <a:p>
            <a:endParaRPr lang="en-AU" dirty="0" smtClean="0"/>
          </a:p>
          <a:p>
            <a:r>
              <a:rPr lang="en-AU" dirty="0" smtClean="0"/>
              <a:t>What’s the difference between Muslims and Christians??</a:t>
            </a:r>
          </a:p>
          <a:p>
            <a:endParaRPr lang="en-AU" dirty="0"/>
          </a:p>
          <a:p>
            <a:pPr marL="0" indent="0">
              <a:buNone/>
            </a:pPr>
            <a:endParaRPr lang="en-AU" dirty="0"/>
          </a:p>
        </p:txBody>
      </p:sp>
    </p:spTree>
    <p:extLst>
      <p:ext uri="{BB962C8B-B14F-4D97-AF65-F5344CB8AC3E}">
        <p14:creationId xmlns:p14="http://schemas.microsoft.com/office/powerpoint/2010/main" val="3107991847"/>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38952556"/>
              </p:ext>
            </p:extLst>
          </p:nvPr>
        </p:nvGraphicFramePr>
        <p:xfrm>
          <a:off x="395537" y="332652"/>
          <a:ext cx="5544615" cy="6288002"/>
        </p:xfrm>
        <a:graphic>
          <a:graphicData uri="http://schemas.openxmlformats.org/drawingml/2006/table">
            <a:tbl>
              <a:tblPr firstRow="1" firstCol="1" bandRow="1"/>
              <a:tblGrid>
                <a:gridCol w="2881226"/>
                <a:gridCol w="2663389"/>
              </a:tblGrid>
              <a:tr h="511063">
                <a:tc>
                  <a:txBody>
                    <a:bodyPr/>
                    <a:lstStyle/>
                    <a:p>
                      <a:pPr marL="228600">
                        <a:lnSpc>
                          <a:spcPct val="115000"/>
                        </a:lnSpc>
                        <a:spcAft>
                          <a:spcPts val="1000"/>
                        </a:spcAft>
                      </a:pPr>
                      <a:r>
                        <a:rPr lang="en-AU" sz="1050" b="1" u="sng" dirty="0">
                          <a:solidFill>
                            <a:srgbClr val="0000FF"/>
                          </a:solidFill>
                          <a:effectLst/>
                          <a:latin typeface="Century Gothic" pitchFamily="34" charset="0"/>
                          <a:ea typeface="Times New Roman"/>
                          <a:cs typeface="Times New Roman"/>
                        </a:rPr>
                        <a:t>The Normans</a:t>
                      </a:r>
                      <a:r>
                        <a:rPr lang="en-AU" sz="1050" b="1" dirty="0">
                          <a:effectLst/>
                          <a:latin typeface="Century Gothic" pitchFamily="34" charset="0"/>
                          <a:ea typeface="Times New Roman"/>
                          <a:cs typeface="Times New Roman"/>
                        </a:rPr>
                        <a:t/>
                      </a:r>
                      <a:br>
                        <a:rPr lang="en-AU" sz="1050" b="1" dirty="0">
                          <a:effectLst/>
                          <a:latin typeface="Century Gothic" pitchFamily="34" charset="0"/>
                          <a:ea typeface="Times New Roman"/>
                          <a:cs typeface="Times New Roman"/>
                        </a:rPr>
                      </a:br>
                      <a:r>
                        <a:rPr lang="en-AU" sz="1050" b="1" dirty="0">
                          <a:effectLst/>
                          <a:latin typeface="Century Gothic" pitchFamily="34" charset="0"/>
                          <a:ea typeface="Times New Roman"/>
                          <a:cs typeface="Times New Roman"/>
                        </a:rPr>
                        <a:t>(1066 - 1154)</a:t>
                      </a:r>
                      <a:endParaRPr lang="en-AU" sz="1100" b="1" dirty="0">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50" b="1">
                          <a:effectLst/>
                          <a:latin typeface="Century Gothic" pitchFamily="34" charset="0"/>
                          <a:ea typeface="Times New Roman"/>
                          <a:cs typeface="Times New Roman"/>
                        </a:rPr>
                        <a:t>Significant events</a:t>
                      </a:r>
                      <a:endParaRPr lang="en-AU" sz="1100" b="1">
                        <a:effectLst/>
                        <a:latin typeface="Century Gothic" pitchFamily="34" charset="0"/>
                        <a:ea typeface="Calibri"/>
                        <a:cs typeface="Times New Roman"/>
                      </a:endParaRPr>
                    </a:p>
                    <a:p>
                      <a:pPr>
                        <a:lnSpc>
                          <a:spcPct val="115000"/>
                        </a:lnSpc>
                        <a:spcAft>
                          <a:spcPts val="1000"/>
                        </a:spcAft>
                      </a:pPr>
                      <a:r>
                        <a:rPr lang="en-AU" sz="1050" b="1">
                          <a:effectLst/>
                          <a:latin typeface="Century Gothic" pitchFamily="34" charset="0"/>
                          <a:ea typeface="Times New Roman"/>
                          <a:cs typeface="Times New Roman"/>
                        </a:rPr>
                        <a:t> </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King William I, the Conqueror 1066 - 1087</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Doomsday book compiled</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King Henry I 1100 - 1135</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 </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King Stephen 1135 - 1154</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First crusade</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Empress Matilda 1141</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Second Crusade</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53">
                <a:tc>
                  <a:txBody>
                    <a:bodyPr/>
                    <a:lstStyle/>
                    <a:p>
                      <a:pPr marL="228600">
                        <a:lnSpc>
                          <a:spcPct val="115000"/>
                        </a:lnSpc>
                        <a:spcAft>
                          <a:spcPts val="1000"/>
                        </a:spcAft>
                      </a:pPr>
                      <a:r>
                        <a:rPr lang="en-AU" sz="1050" b="1" u="sng" dirty="0" err="1">
                          <a:solidFill>
                            <a:srgbClr val="0000FF"/>
                          </a:solidFill>
                          <a:effectLst/>
                          <a:latin typeface="Century Gothic" pitchFamily="34" charset="0"/>
                          <a:ea typeface="Times New Roman"/>
                          <a:cs typeface="Times New Roman"/>
                        </a:rPr>
                        <a:t>Plantagenets</a:t>
                      </a:r>
                      <a:r>
                        <a:rPr lang="en-AU" sz="1050" b="1" dirty="0">
                          <a:effectLst/>
                          <a:latin typeface="Century Gothic" pitchFamily="34" charset="0"/>
                          <a:ea typeface="Times New Roman"/>
                          <a:cs typeface="Times New Roman"/>
                        </a:rPr>
                        <a:t/>
                      </a:r>
                      <a:br>
                        <a:rPr lang="en-AU" sz="1050" b="1" dirty="0">
                          <a:effectLst/>
                          <a:latin typeface="Century Gothic" pitchFamily="34" charset="0"/>
                          <a:ea typeface="Times New Roman"/>
                          <a:cs typeface="Times New Roman"/>
                        </a:rPr>
                      </a:br>
                      <a:r>
                        <a:rPr lang="en-AU" sz="1050" b="1" dirty="0">
                          <a:effectLst/>
                          <a:latin typeface="Century Gothic" pitchFamily="34" charset="0"/>
                          <a:ea typeface="Times New Roman"/>
                          <a:cs typeface="Times New Roman"/>
                        </a:rPr>
                        <a:t>(1154 - 1399) </a:t>
                      </a:r>
                      <a:endParaRPr lang="en-AU" sz="1100" b="1" dirty="0">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50" b="1">
                          <a:effectLst/>
                          <a:latin typeface="Century Gothic" pitchFamily="34" charset="0"/>
                          <a:ea typeface="Times New Roman"/>
                          <a:cs typeface="Times New Roman"/>
                        </a:rPr>
                        <a:t> </a:t>
                      </a:r>
                      <a:endParaRPr lang="en-AU" sz="1100" b="1">
                        <a:effectLst/>
                        <a:latin typeface="Century Gothic" pitchFamily="34" charset="0"/>
                        <a:ea typeface="Calibri"/>
                        <a:cs typeface="Times New Roman"/>
                      </a:endParaRPr>
                    </a:p>
                    <a:p>
                      <a:pPr>
                        <a:lnSpc>
                          <a:spcPct val="115000"/>
                        </a:lnSpc>
                        <a:spcAft>
                          <a:spcPts val="1000"/>
                        </a:spcAft>
                      </a:pPr>
                      <a:r>
                        <a:rPr lang="en-AU" sz="1050" b="1">
                          <a:effectLst/>
                          <a:latin typeface="Century Gothic" pitchFamily="34" charset="0"/>
                          <a:ea typeface="Times New Roman"/>
                          <a:cs typeface="Times New Roman"/>
                        </a:rPr>
                        <a:t> </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095">
                <a:tc>
                  <a:txBody>
                    <a:bodyPr/>
                    <a:lstStyle/>
                    <a:p>
                      <a:pPr marL="228600">
                        <a:lnSpc>
                          <a:spcPct val="115000"/>
                        </a:lnSpc>
                        <a:spcAft>
                          <a:spcPts val="1000"/>
                        </a:spcAft>
                      </a:pPr>
                      <a:r>
                        <a:rPr lang="en-AU" sz="1050" b="1">
                          <a:effectLst/>
                          <a:latin typeface="Century Gothic" pitchFamily="34" charset="0"/>
                          <a:ea typeface="Times New Roman"/>
                          <a:cs typeface="Times New Roman"/>
                        </a:rPr>
                        <a:t>King Henry II 1154 - 1189</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Knights Templar founded</a:t>
                      </a:r>
                      <a:endParaRPr lang="en-AU" sz="1100" b="1">
                        <a:effectLst/>
                        <a:latin typeface="Century Gothic" pitchFamily="34" charset="0"/>
                        <a:ea typeface="Calibri"/>
                        <a:cs typeface="Times New Roman"/>
                      </a:endParaRPr>
                    </a:p>
                    <a:p>
                      <a:pPr>
                        <a:lnSpc>
                          <a:spcPct val="115000"/>
                        </a:lnSpc>
                        <a:spcAft>
                          <a:spcPts val="1000"/>
                        </a:spcAft>
                      </a:pPr>
                      <a:r>
                        <a:rPr lang="en-AU" sz="1050" b="1">
                          <a:effectLst/>
                          <a:latin typeface="Century Gothic" pitchFamily="34" charset="0"/>
                          <a:ea typeface="Times New Roman"/>
                          <a:cs typeface="Times New Roman"/>
                        </a:rPr>
                        <a:t>Thomas a Beckett is murdered in Canterbury Cathedral</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King Richard I the Lionheart 1189 - 1199</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Third Crusade</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107">
                <a:tc>
                  <a:txBody>
                    <a:bodyPr/>
                    <a:lstStyle/>
                    <a:p>
                      <a:pPr marL="228600">
                        <a:lnSpc>
                          <a:spcPct val="115000"/>
                        </a:lnSpc>
                        <a:spcAft>
                          <a:spcPts val="1200"/>
                        </a:spcAft>
                      </a:pPr>
                      <a:r>
                        <a:rPr lang="en-AU" sz="1050" b="1">
                          <a:effectLst/>
                          <a:latin typeface="Century Gothic" pitchFamily="34" charset="0"/>
                          <a:ea typeface="Times New Roman"/>
                          <a:cs typeface="Times New Roman"/>
                        </a:rPr>
                        <a:t>King John 1 1199 - 1216</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50" b="1">
                          <a:effectLst/>
                          <a:latin typeface="Century Gothic" pitchFamily="34" charset="0"/>
                          <a:ea typeface="Times New Roman"/>
                          <a:cs typeface="Times New Roman"/>
                        </a:rPr>
                        <a:t>Fourth Crusade</a:t>
                      </a:r>
                      <a:endParaRPr lang="en-AU" sz="1100" b="1">
                        <a:effectLst/>
                        <a:latin typeface="Century Gothic" pitchFamily="34" charset="0"/>
                        <a:ea typeface="Calibri"/>
                        <a:cs typeface="Times New Roman"/>
                      </a:endParaRPr>
                    </a:p>
                    <a:p>
                      <a:pPr>
                        <a:lnSpc>
                          <a:spcPct val="115000"/>
                        </a:lnSpc>
                        <a:spcAft>
                          <a:spcPts val="0"/>
                        </a:spcAft>
                      </a:pPr>
                      <a:r>
                        <a:rPr lang="en-AU" sz="1050" b="1">
                          <a:effectLst/>
                          <a:latin typeface="Century Gothic" pitchFamily="34" charset="0"/>
                          <a:ea typeface="Times New Roman"/>
                          <a:cs typeface="Times New Roman"/>
                        </a:rPr>
                        <a:t>Childrens Crusade</a:t>
                      </a:r>
                      <a:endParaRPr lang="en-AU" sz="1100" b="1">
                        <a:effectLst/>
                        <a:latin typeface="Century Gothic" pitchFamily="34" charset="0"/>
                        <a:ea typeface="Calibri"/>
                        <a:cs typeface="Times New Roman"/>
                      </a:endParaRPr>
                    </a:p>
                    <a:p>
                      <a:pPr>
                        <a:lnSpc>
                          <a:spcPct val="115000"/>
                        </a:lnSpc>
                        <a:spcAft>
                          <a:spcPts val="0"/>
                        </a:spcAft>
                      </a:pPr>
                      <a:r>
                        <a:rPr lang="en-AU" sz="1050" b="1">
                          <a:effectLst/>
                          <a:latin typeface="Century Gothic" pitchFamily="34" charset="0"/>
                          <a:ea typeface="Times New Roman"/>
                          <a:cs typeface="Times New Roman"/>
                        </a:rPr>
                        <a:t>Magna Carta signed.</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King Henry III 1216 - 1272</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 </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King Edward I 1272 - 1307</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 </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King Edward II 1307 - 1327</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 </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King Edward III 1327 - 1377</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 </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730">
                <a:tc>
                  <a:txBody>
                    <a:bodyPr/>
                    <a:lstStyle/>
                    <a:p>
                      <a:pPr marL="228600">
                        <a:lnSpc>
                          <a:spcPct val="115000"/>
                        </a:lnSpc>
                        <a:spcAft>
                          <a:spcPts val="1000"/>
                        </a:spcAft>
                      </a:pPr>
                      <a:r>
                        <a:rPr lang="en-AU" sz="1050" b="1">
                          <a:effectLst/>
                          <a:latin typeface="Century Gothic" pitchFamily="34" charset="0"/>
                          <a:ea typeface="Times New Roman"/>
                          <a:cs typeface="Times New Roman"/>
                        </a:rPr>
                        <a:t>Richard II 1377 - 1399</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Peasants revolt</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063">
                <a:tc>
                  <a:txBody>
                    <a:bodyPr/>
                    <a:lstStyle/>
                    <a:p>
                      <a:pPr marL="228600">
                        <a:lnSpc>
                          <a:spcPct val="115000"/>
                        </a:lnSpc>
                        <a:spcAft>
                          <a:spcPts val="1000"/>
                        </a:spcAft>
                      </a:pPr>
                      <a:r>
                        <a:rPr lang="en-AU" sz="1050" b="1" u="sng" dirty="0">
                          <a:solidFill>
                            <a:srgbClr val="0000FF"/>
                          </a:solidFill>
                          <a:effectLst/>
                          <a:latin typeface="Century Gothic" pitchFamily="34" charset="0"/>
                          <a:ea typeface="Times New Roman"/>
                          <a:cs typeface="Times New Roman"/>
                        </a:rPr>
                        <a:t>The House of Lancaster</a:t>
                      </a:r>
                      <a:r>
                        <a:rPr lang="en-AU" sz="1050" b="1" dirty="0">
                          <a:effectLst/>
                          <a:latin typeface="Century Gothic" pitchFamily="34" charset="0"/>
                          <a:ea typeface="Times New Roman"/>
                          <a:cs typeface="Times New Roman"/>
                        </a:rPr>
                        <a:t/>
                      </a:r>
                      <a:br>
                        <a:rPr lang="en-AU" sz="1050" b="1" dirty="0">
                          <a:effectLst/>
                          <a:latin typeface="Century Gothic" pitchFamily="34" charset="0"/>
                          <a:ea typeface="Times New Roman"/>
                          <a:cs typeface="Times New Roman"/>
                        </a:rPr>
                      </a:br>
                      <a:r>
                        <a:rPr lang="en-AU" sz="1050" b="1" dirty="0">
                          <a:effectLst/>
                          <a:latin typeface="Century Gothic" pitchFamily="34" charset="0"/>
                          <a:ea typeface="Times New Roman"/>
                          <a:cs typeface="Times New Roman"/>
                        </a:rPr>
                        <a:t>(1399 - 1461)</a:t>
                      </a:r>
                      <a:endParaRPr lang="en-AU" sz="1100" b="1" dirty="0">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50" b="1">
                          <a:effectLst/>
                          <a:latin typeface="Century Gothic" pitchFamily="34" charset="0"/>
                          <a:ea typeface="Times New Roman"/>
                          <a:cs typeface="Times New Roman"/>
                        </a:rPr>
                        <a:t> </a:t>
                      </a:r>
                      <a:endParaRPr lang="en-AU" sz="1100" b="1">
                        <a:effectLst/>
                        <a:latin typeface="Century Gothic" pitchFamily="34" charset="0"/>
                        <a:ea typeface="Calibri"/>
                        <a:cs typeface="Times New Roman"/>
                      </a:endParaRPr>
                    </a:p>
                    <a:p>
                      <a:pPr>
                        <a:lnSpc>
                          <a:spcPct val="115000"/>
                        </a:lnSpc>
                        <a:spcAft>
                          <a:spcPts val="1000"/>
                        </a:spcAft>
                      </a:pPr>
                      <a:r>
                        <a:rPr lang="en-AU" sz="1050" b="1">
                          <a:effectLst/>
                          <a:latin typeface="Century Gothic" pitchFamily="34" charset="0"/>
                          <a:ea typeface="Times New Roman"/>
                          <a:cs typeface="Times New Roman"/>
                        </a:rPr>
                        <a:t> </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Henry IV 1399 - 1413</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 </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Henry V 1413 - 1422</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a:effectLst/>
                          <a:latin typeface="Century Gothic" pitchFamily="34" charset="0"/>
                          <a:ea typeface="Times New Roman"/>
                          <a:cs typeface="Times New Roman"/>
                        </a:rPr>
                        <a:t>Battle of Agincourt</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32">
                <a:tc>
                  <a:txBody>
                    <a:bodyPr/>
                    <a:lstStyle/>
                    <a:p>
                      <a:pPr marL="228600">
                        <a:lnSpc>
                          <a:spcPct val="115000"/>
                        </a:lnSpc>
                        <a:spcAft>
                          <a:spcPts val="1000"/>
                        </a:spcAft>
                      </a:pPr>
                      <a:r>
                        <a:rPr lang="en-AU" sz="1050" b="1">
                          <a:effectLst/>
                          <a:latin typeface="Century Gothic" pitchFamily="34" charset="0"/>
                          <a:ea typeface="Times New Roman"/>
                          <a:cs typeface="Times New Roman"/>
                        </a:rPr>
                        <a:t>Henry VI 1422 - 1461, 1470 - 1471</a:t>
                      </a:r>
                      <a:endParaRPr lang="en-AU" sz="1100" b="1">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50" b="1" dirty="0">
                          <a:effectLst/>
                          <a:latin typeface="Century Gothic" pitchFamily="34" charset="0"/>
                          <a:ea typeface="Times New Roman"/>
                          <a:cs typeface="Times New Roman"/>
                        </a:rPr>
                        <a:t>Joan  of Arc.</a:t>
                      </a:r>
                      <a:endParaRPr lang="en-AU" sz="1100" b="1" dirty="0">
                        <a:effectLst/>
                        <a:latin typeface="Century Gothic" pitchFamily="34" charset="0"/>
                        <a:ea typeface="Calibri"/>
                        <a:cs typeface="Times New Roman"/>
                      </a:endParaRPr>
                    </a:p>
                  </a:txBody>
                  <a:tcPr marL="60824" marR="6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6228184" y="620688"/>
            <a:ext cx="2736304" cy="5324535"/>
          </a:xfrm>
          <a:prstGeom prst="rect">
            <a:avLst/>
          </a:prstGeom>
          <a:noFill/>
        </p:spPr>
        <p:txBody>
          <a:bodyPr wrap="square" rtlCol="0">
            <a:spAutoFit/>
          </a:bodyPr>
          <a:lstStyle/>
          <a:p>
            <a:pPr marL="285750" indent="-285750">
              <a:buFont typeface="Wingdings" pitchFamily="2" charset="2"/>
              <a:buChar char="v"/>
            </a:pPr>
            <a:r>
              <a:rPr lang="en-AU" sz="2000" dirty="0" smtClean="0"/>
              <a:t>Choose one of the events or rulers of England during the Medieval period and present a short PowerPoint on your research.</a:t>
            </a:r>
          </a:p>
          <a:p>
            <a:pPr marL="285750" indent="-285750">
              <a:buFont typeface="Wingdings" pitchFamily="2" charset="2"/>
              <a:buChar char="v"/>
            </a:pPr>
            <a:endParaRPr lang="en-AU" sz="2000" dirty="0"/>
          </a:p>
          <a:p>
            <a:pPr marL="285750" indent="-285750">
              <a:buFont typeface="Wingdings" pitchFamily="2" charset="2"/>
              <a:buChar char="v"/>
            </a:pPr>
            <a:r>
              <a:rPr lang="en-AU" sz="2000" dirty="0" smtClean="0"/>
              <a:t>See  the rubric for details on what your presentation requires.</a:t>
            </a:r>
          </a:p>
          <a:p>
            <a:pPr marL="285750" indent="-285750">
              <a:buFont typeface="Wingdings" pitchFamily="2" charset="2"/>
              <a:buChar char="v"/>
            </a:pPr>
            <a:endParaRPr lang="en-AU" sz="2000" dirty="0"/>
          </a:p>
          <a:p>
            <a:pPr marL="285750" indent="-285750">
              <a:buFont typeface="Wingdings" pitchFamily="2" charset="2"/>
              <a:buChar char="v"/>
            </a:pPr>
            <a:r>
              <a:rPr lang="en-AU" sz="2000" dirty="0" smtClean="0"/>
              <a:t>You will have class time to complete and homework to research and plan.</a:t>
            </a:r>
            <a:endParaRPr lang="en-AU" sz="2000" dirty="0"/>
          </a:p>
        </p:txBody>
      </p:sp>
    </p:spTree>
    <p:extLst>
      <p:ext uri="{BB962C8B-B14F-4D97-AF65-F5344CB8AC3E}">
        <p14:creationId xmlns:p14="http://schemas.microsoft.com/office/powerpoint/2010/main" val="1682625563"/>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6470034"/>
              </p:ext>
            </p:extLst>
          </p:nvPr>
        </p:nvGraphicFramePr>
        <p:xfrm>
          <a:off x="323528" y="260648"/>
          <a:ext cx="8712969" cy="6119291"/>
        </p:xfrm>
        <a:graphic>
          <a:graphicData uri="http://schemas.openxmlformats.org/drawingml/2006/table">
            <a:tbl>
              <a:tblPr>
                <a:tableStyleId>{616DA210-FB5B-4158-B5E0-FEB733F419BA}</a:tableStyleId>
              </a:tblPr>
              <a:tblGrid>
                <a:gridCol w="1584176"/>
                <a:gridCol w="3312368"/>
                <a:gridCol w="3816425"/>
              </a:tblGrid>
              <a:tr h="190728">
                <a:tc>
                  <a:txBody>
                    <a:bodyPr/>
                    <a:lstStyle/>
                    <a:p>
                      <a:r>
                        <a:rPr lang="en-AU" sz="1200" b="1" dirty="0">
                          <a:latin typeface="Century Gothic" pitchFamily="34" charset="0"/>
                        </a:rPr>
                        <a:t>Topic</a:t>
                      </a:r>
                    </a:p>
                  </a:txBody>
                  <a:tcPr marL="21862" marR="21862" marT="10931" marB="10931" anchor="ctr"/>
                </a:tc>
                <a:tc>
                  <a:txBody>
                    <a:bodyPr/>
                    <a:lstStyle/>
                    <a:p>
                      <a:r>
                        <a:rPr lang="en-AU" sz="1200" b="1">
                          <a:latin typeface="Century Gothic" pitchFamily="34" charset="0"/>
                        </a:rPr>
                        <a:t>Christianity</a:t>
                      </a:r>
                    </a:p>
                  </a:txBody>
                  <a:tcPr marL="21862" marR="21862" marT="10931" marB="10931" anchor="ctr"/>
                </a:tc>
                <a:tc>
                  <a:txBody>
                    <a:bodyPr/>
                    <a:lstStyle/>
                    <a:p>
                      <a:r>
                        <a:rPr lang="en-AU" sz="1200" b="1">
                          <a:latin typeface="Century Gothic" pitchFamily="34" charset="0"/>
                        </a:rPr>
                        <a:t>Islam</a:t>
                      </a:r>
                    </a:p>
                  </a:txBody>
                  <a:tcPr marL="21862" marR="21862" marT="10931" marB="10931" anchor="ctr"/>
                </a:tc>
              </a:tr>
              <a:tr h="531453">
                <a:tc>
                  <a:txBody>
                    <a:bodyPr/>
                    <a:lstStyle/>
                    <a:p>
                      <a:r>
                        <a:rPr lang="en-AU" sz="1200" b="1" dirty="0">
                          <a:latin typeface="Century Gothic" pitchFamily="34" charset="0"/>
                        </a:rPr>
                        <a:t>Origin of the Name</a:t>
                      </a:r>
                    </a:p>
                  </a:txBody>
                  <a:tcPr marL="21862" marR="21862" marT="10931" marB="10931" anchor="ctr"/>
                </a:tc>
                <a:tc>
                  <a:txBody>
                    <a:bodyPr/>
                    <a:lstStyle/>
                    <a:p>
                      <a:r>
                        <a:rPr lang="en-AU" sz="1200" b="1">
                          <a:latin typeface="Century Gothic" pitchFamily="34" charset="0"/>
                        </a:rPr>
                        <a:t>From the Greek:christos, 'Anointed' - referring to Jesus Christ.</a:t>
                      </a:r>
                    </a:p>
                  </a:txBody>
                  <a:tcPr marL="21862" marR="21862" marT="10931" marB="10931" anchor="ctr"/>
                </a:tc>
                <a:tc>
                  <a:txBody>
                    <a:bodyPr/>
                    <a:lstStyle/>
                    <a:p>
                      <a:r>
                        <a:rPr lang="en-AU" sz="1200" b="1">
                          <a:latin typeface="Century Gothic" pitchFamily="34" charset="0"/>
                        </a:rPr>
                        <a:t>Derived from an Arabic word for 'submission'. Also related to the Arabic word salaam, 'peace'.</a:t>
                      </a:r>
                    </a:p>
                  </a:txBody>
                  <a:tcPr marL="21862" marR="21862" marT="10931" marB="10931" anchor="ctr"/>
                </a:tc>
              </a:tr>
              <a:tr h="361090">
                <a:tc>
                  <a:txBody>
                    <a:bodyPr/>
                    <a:lstStyle/>
                    <a:p>
                      <a:r>
                        <a:rPr lang="en-AU" sz="1200" b="1">
                          <a:latin typeface="Century Gothic" pitchFamily="34" charset="0"/>
                        </a:rPr>
                        <a:t>Founder</a:t>
                      </a:r>
                    </a:p>
                  </a:txBody>
                  <a:tcPr marL="21862" marR="21862" marT="10931" marB="10931" anchor="ctr"/>
                </a:tc>
                <a:tc>
                  <a:txBody>
                    <a:bodyPr/>
                    <a:lstStyle/>
                    <a:p>
                      <a:r>
                        <a:rPr lang="en-AU" sz="1200" b="1">
                          <a:latin typeface="Century Gothic" pitchFamily="34" charset="0"/>
                        </a:rPr>
                        <a:t>Jesus Christ</a:t>
                      </a:r>
                      <a:br>
                        <a:rPr lang="en-AU" sz="1200" b="1">
                          <a:latin typeface="Century Gothic" pitchFamily="34" charset="0"/>
                        </a:rPr>
                      </a:br>
                      <a:r>
                        <a:rPr lang="en-AU" sz="1200" b="1">
                          <a:latin typeface="Century Gothic" pitchFamily="34" charset="0"/>
                        </a:rPr>
                        <a:t>(c. 4 B.C. - 30 A.D.)</a:t>
                      </a:r>
                    </a:p>
                  </a:txBody>
                  <a:tcPr marL="21862" marR="21862" marT="10931" marB="10931" anchor="ctr"/>
                </a:tc>
                <a:tc>
                  <a:txBody>
                    <a:bodyPr/>
                    <a:lstStyle/>
                    <a:p>
                      <a:r>
                        <a:rPr lang="en-AU" sz="1200" b="1">
                          <a:latin typeface="Century Gothic" pitchFamily="34" charset="0"/>
                        </a:rPr>
                        <a:t>Mohammed</a:t>
                      </a:r>
                      <a:br>
                        <a:rPr lang="en-AU" sz="1200" b="1">
                          <a:latin typeface="Century Gothic" pitchFamily="34" charset="0"/>
                        </a:rPr>
                      </a:br>
                      <a:r>
                        <a:rPr lang="en-AU" sz="1200" b="1">
                          <a:latin typeface="Century Gothic" pitchFamily="34" charset="0"/>
                        </a:rPr>
                        <a:t>(570 - 632 A.D.)</a:t>
                      </a:r>
                    </a:p>
                  </a:txBody>
                  <a:tcPr marL="21862" marR="21862" marT="10931" marB="10931" anchor="ctr"/>
                </a:tc>
              </a:tr>
              <a:tr h="1042540">
                <a:tc>
                  <a:txBody>
                    <a:bodyPr/>
                    <a:lstStyle/>
                    <a:p>
                      <a:r>
                        <a:rPr lang="en-AU" sz="1200" b="1">
                          <a:latin typeface="Century Gothic" pitchFamily="34" charset="0"/>
                        </a:rPr>
                        <a:t>Divisions</a:t>
                      </a:r>
                    </a:p>
                  </a:txBody>
                  <a:tcPr marL="21862" marR="21862" marT="10931" marB="10931" anchor="ctr"/>
                </a:tc>
                <a:tc>
                  <a:txBody>
                    <a:bodyPr/>
                    <a:lstStyle/>
                    <a:p>
                      <a:r>
                        <a:rPr lang="en-AU" sz="1200" b="1" dirty="0">
                          <a:latin typeface="Century Gothic" pitchFamily="34" charset="0"/>
                        </a:rPr>
                        <a:t>Three main groups: </a:t>
                      </a:r>
                      <a:r>
                        <a:rPr lang="en-AU" sz="1200" b="1" dirty="0">
                          <a:solidFill>
                            <a:schemeClr val="tx1"/>
                          </a:solidFill>
                          <a:latin typeface="Century Gothic" pitchFamily="34" charset="0"/>
                        </a:rPr>
                        <a:t>Orthodox, Protestant and Roman Catholic.</a:t>
                      </a:r>
                    </a:p>
                  </a:txBody>
                  <a:tcPr marL="21862" marR="21862" marT="10931" marB="10931" anchor="ctr"/>
                </a:tc>
                <a:tc>
                  <a:txBody>
                    <a:bodyPr/>
                    <a:lstStyle/>
                    <a:p>
                      <a:r>
                        <a:rPr lang="en-AU" sz="1200" b="1">
                          <a:latin typeface="Century Gothic" pitchFamily="34" charset="0"/>
                        </a:rPr>
                        <a:t>Two main groups: Sunni and Shia (The division occured due to a dispute as to the legitimate successor of the prophet Mohammed). There is also a mystical/ascetic movement in Islam known as Sufi.</a:t>
                      </a:r>
                    </a:p>
                  </a:txBody>
                  <a:tcPr marL="21862" marR="21862" marT="10931" marB="10931" anchor="ctr"/>
                </a:tc>
              </a:tr>
              <a:tr h="701815">
                <a:tc>
                  <a:txBody>
                    <a:bodyPr/>
                    <a:lstStyle/>
                    <a:p>
                      <a:r>
                        <a:rPr lang="en-AU" sz="1200" b="1" dirty="0">
                          <a:latin typeface="Century Gothic" pitchFamily="34" charset="0"/>
                        </a:rPr>
                        <a:t>Nature of God</a:t>
                      </a:r>
                    </a:p>
                  </a:txBody>
                  <a:tcPr marL="21862" marR="21862" marT="10931" marB="10931" anchor="ctr"/>
                </a:tc>
                <a:tc>
                  <a:txBody>
                    <a:bodyPr/>
                    <a:lstStyle/>
                    <a:p>
                      <a:r>
                        <a:rPr lang="en-AU" sz="1200" b="1">
                          <a:latin typeface="Century Gothic" pitchFamily="34" charset="0"/>
                        </a:rPr>
                        <a:t>One God, who exists in three distinct persons (The Trinity): Father, Son and Holy Spirit (Matthew 28:19).</a:t>
                      </a:r>
                    </a:p>
                  </a:txBody>
                  <a:tcPr marL="21862" marR="21862" marT="10931" marB="10931" anchor="ctr"/>
                </a:tc>
                <a:tc>
                  <a:txBody>
                    <a:bodyPr/>
                    <a:lstStyle/>
                    <a:p>
                      <a:r>
                        <a:rPr lang="en-AU" sz="1200" b="1" dirty="0">
                          <a:latin typeface="Century Gothic" pitchFamily="34" charset="0"/>
                        </a:rPr>
                        <a:t>One God (Arabic: Allah), who is not a trinity. The Islamic view of God is called strict Monotheism (Quran 112:1).</a:t>
                      </a:r>
                    </a:p>
                  </a:txBody>
                  <a:tcPr marL="21862" marR="21862" marT="10931" marB="10931" anchor="ctr"/>
                </a:tc>
              </a:tr>
              <a:tr h="1042540">
                <a:tc>
                  <a:txBody>
                    <a:bodyPr/>
                    <a:lstStyle/>
                    <a:p>
                      <a:r>
                        <a:rPr lang="en-AU" sz="1200" b="1" dirty="0">
                          <a:latin typeface="Century Gothic" pitchFamily="34" charset="0"/>
                        </a:rPr>
                        <a:t>Holy Book(s)</a:t>
                      </a:r>
                    </a:p>
                  </a:txBody>
                  <a:tcPr marL="21862" marR="21862" marT="10931" marB="10931" anchor="ctr"/>
                </a:tc>
                <a:tc>
                  <a:txBody>
                    <a:bodyPr/>
                    <a:lstStyle/>
                    <a:p>
                      <a:r>
                        <a:rPr lang="en-AU" sz="1200" b="1" dirty="0">
                          <a:latin typeface="Century Gothic" pitchFamily="34" charset="0"/>
                        </a:rPr>
                        <a:t>The Bible (from the </a:t>
                      </a:r>
                      <a:r>
                        <a:rPr lang="en-AU" sz="1200" b="1" dirty="0" err="1">
                          <a:latin typeface="Century Gothic" pitchFamily="34" charset="0"/>
                        </a:rPr>
                        <a:t>Greek:Biblos</a:t>
                      </a:r>
                      <a:r>
                        <a:rPr lang="en-AU" sz="1200" b="1" dirty="0">
                          <a:latin typeface="Century Gothic" pitchFamily="34" charset="0"/>
                        </a:rPr>
                        <a:t>, 'books'), given by God to man. The Bible writers were inspired by God in their writings. Thus Christians refer to the Bible as the Word of God (2 Timothy 3:16).</a:t>
                      </a:r>
                    </a:p>
                  </a:txBody>
                  <a:tcPr marL="21862" marR="21862" marT="10931" marB="10931" anchor="ctr"/>
                </a:tc>
                <a:tc>
                  <a:txBody>
                    <a:bodyPr/>
                    <a:lstStyle/>
                    <a:p>
                      <a:r>
                        <a:rPr lang="en-AU" sz="1200" b="1">
                          <a:latin typeface="Century Gothic" pitchFamily="34" charset="0"/>
                        </a:rPr>
                        <a:t>The Quran or Koran (Arabic: 'recitation'), revealed to the prophet Mohammed over a period of about 20 years. The Quran is the final revelation given by Allah to mankind.</a:t>
                      </a:r>
                    </a:p>
                  </a:txBody>
                  <a:tcPr marL="21862" marR="21862" marT="10931" marB="10931" anchor="ctr"/>
                </a:tc>
              </a:tr>
              <a:tr h="701815">
                <a:tc>
                  <a:txBody>
                    <a:bodyPr/>
                    <a:lstStyle/>
                    <a:p>
                      <a:r>
                        <a:rPr lang="en-AU" sz="1200" b="1">
                          <a:latin typeface="Century Gothic" pitchFamily="34" charset="0"/>
                        </a:rPr>
                        <a:t>Jesus Christ</a:t>
                      </a:r>
                    </a:p>
                  </a:txBody>
                  <a:tcPr marL="21862" marR="21862" marT="10931" marB="10931" anchor="ctr"/>
                </a:tc>
                <a:tc>
                  <a:txBody>
                    <a:bodyPr/>
                    <a:lstStyle/>
                    <a:p>
                      <a:r>
                        <a:rPr lang="en-AU" sz="1200" b="1">
                          <a:latin typeface="Century Gothic" pitchFamily="34" charset="0"/>
                        </a:rPr>
                        <a:t>The second person of the Trinity and born of the Virgin Mary. "...true God from true God"</a:t>
                      </a:r>
                      <a:br>
                        <a:rPr lang="en-AU" sz="1200" b="1">
                          <a:latin typeface="Century Gothic" pitchFamily="34" charset="0"/>
                        </a:rPr>
                      </a:br>
                      <a:r>
                        <a:rPr lang="en-AU" sz="1200" b="1">
                          <a:latin typeface="Century Gothic" pitchFamily="34" charset="0"/>
                        </a:rPr>
                        <a:t>(Nicene Creed)</a:t>
                      </a:r>
                    </a:p>
                  </a:txBody>
                  <a:tcPr marL="21862" marR="21862" marT="10931" marB="10931" anchor="ctr"/>
                </a:tc>
                <a:tc>
                  <a:txBody>
                    <a:bodyPr/>
                    <a:lstStyle/>
                    <a:p>
                      <a:r>
                        <a:rPr lang="en-AU" sz="1200" b="1">
                          <a:latin typeface="Century Gothic" pitchFamily="34" charset="0"/>
                        </a:rPr>
                        <a:t>A prophet, sent by Allah and born of the Virgin Mary, but not divine (Quran 5:17).</a:t>
                      </a:r>
                    </a:p>
                  </a:txBody>
                  <a:tcPr marL="21862" marR="21862" marT="10931" marB="10931" anchor="ctr"/>
                </a:tc>
              </a:tr>
              <a:tr h="531453">
                <a:tc>
                  <a:txBody>
                    <a:bodyPr/>
                    <a:lstStyle/>
                    <a:p>
                      <a:r>
                        <a:rPr lang="en-AU" sz="1200" b="1">
                          <a:latin typeface="Century Gothic" pitchFamily="34" charset="0"/>
                        </a:rPr>
                        <a:t>Jesus Christ, The Mission of</a:t>
                      </a:r>
                    </a:p>
                  </a:txBody>
                  <a:tcPr marL="21862" marR="21862" marT="10931" marB="10931" anchor="ctr"/>
                </a:tc>
                <a:tc>
                  <a:txBody>
                    <a:bodyPr/>
                    <a:lstStyle/>
                    <a:p>
                      <a:r>
                        <a:rPr lang="en-AU" sz="1200" b="1">
                          <a:latin typeface="Century Gothic" pitchFamily="34" charset="0"/>
                        </a:rPr>
                        <a:t>To reconcile Man to God, through his death as a sacrifice for the sins of all mankind.</a:t>
                      </a:r>
                    </a:p>
                  </a:txBody>
                  <a:tcPr marL="21862" marR="21862" marT="10931" marB="10931" anchor="ctr"/>
                </a:tc>
                <a:tc>
                  <a:txBody>
                    <a:bodyPr/>
                    <a:lstStyle/>
                    <a:p>
                      <a:r>
                        <a:rPr lang="en-AU" sz="1200" b="1">
                          <a:latin typeface="Century Gothic" pitchFamily="34" charset="0"/>
                        </a:rPr>
                        <a:t>To proclaim the Injil, or gospel. This gospel has been corrupted over time by human additions and alterations.</a:t>
                      </a:r>
                    </a:p>
                  </a:txBody>
                  <a:tcPr marL="21862" marR="21862" marT="10931" marB="10931" anchor="ctr"/>
                </a:tc>
              </a:tr>
              <a:tr h="872178">
                <a:tc>
                  <a:txBody>
                    <a:bodyPr/>
                    <a:lstStyle/>
                    <a:p>
                      <a:r>
                        <a:rPr lang="en-AU" sz="1200" b="1">
                          <a:latin typeface="Century Gothic" pitchFamily="34" charset="0"/>
                        </a:rPr>
                        <a:t>Jesus Christ, The Death of</a:t>
                      </a:r>
                    </a:p>
                  </a:txBody>
                  <a:tcPr marL="21862" marR="21862" marT="10931" marB="10931" anchor="ctr"/>
                </a:tc>
                <a:tc>
                  <a:txBody>
                    <a:bodyPr/>
                    <a:lstStyle/>
                    <a:p>
                      <a:r>
                        <a:rPr lang="en-AU" sz="1200" b="1">
                          <a:latin typeface="Century Gothic" pitchFamily="34" charset="0"/>
                        </a:rPr>
                        <a:t>"...For our sake he was crucified...he suffered death and was buried. On the third day he rose again...he ascended into heaven..."</a:t>
                      </a:r>
                      <a:br>
                        <a:rPr lang="en-AU" sz="1200" b="1">
                          <a:latin typeface="Century Gothic" pitchFamily="34" charset="0"/>
                        </a:rPr>
                      </a:br>
                      <a:r>
                        <a:rPr lang="en-AU" sz="1200" b="1">
                          <a:latin typeface="Century Gothic" pitchFamily="34" charset="0"/>
                        </a:rPr>
                        <a:t>(Nicene Creed)</a:t>
                      </a:r>
                    </a:p>
                  </a:txBody>
                  <a:tcPr marL="21862" marR="21862" marT="10931" marB="10931" anchor="ctr"/>
                </a:tc>
                <a:tc>
                  <a:txBody>
                    <a:bodyPr/>
                    <a:lstStyle/>
                    <a:p>
                      <a:r>
                        <a:rPr lang="en-AU" sz="1200" b="1" dirty="0">
                          <a:latin typeface="Century Gothic" pitchFamily="34" charset="0"/>
                        </a:rPr>
                        <a:t>Jesus was not crucified (Quran 4:157), but was raised to Heaven by Allah (4:158).</a:t>
                      </a:r>
                    </a:p>
                  </a:txBody>
                  <a:tcPr marL="21862" marR="21862" marT="10931" marB="10931" anchor="ctr"/>
                </a:tc>
              </a:tr>
            </a:tbl>
          </a:graphicData>
        </a:graphic>
      </p:graphicFrame>
    </p:spTree>
    <p:extLst>
      <p:ext uri="{BB962C8B-B14F-4D97-AF65-F5344CB8AC3E}">
        <p14:creationId xmlns:p14="http://schemas.microsoft.com/office/powerpoint/2010/main" val="3114446438"/>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Up until the 11</a:t>
            </a:r>
            <a:r>
              <a:rPr lang="en-AU" baseline="30000" dirty="0" smtClean="0"/>
              <a:t>th</a:t>
            </a:r>
            <a:r>
              <a:rPr lang="en-AU" dirty="0" smtClean="0"/>
              <a:t> century the Muslims allowed pilgrims to travel to Jerusalem to see where Jesus Christ had preached and been crucified</a:t>
            </a:r>
          </a:p>
          <a:p>
            <a:r>
              <a:rPr lang="en-AU" dirty="0" smtClean="0"/>
              <a:t>In 1095 this area was taken over by Turkish Muslims who refused to let Christian pilgrims visit Jerusalem anymore.</a:t>
            </a:r>
          </a:p>
          <a:p>
            <a:r>
              <a:rPr lang="en-AU" dirty="0" smtClean="0"/>
              <a:t>The Turks murdered any pilgrims who defied them.</a:t>
            </a:r>
          </a:p>
          <a:p>
            <a:r>
              <a:rPr lang="en-AU" dirty="0" smtClean="0"/>
              <a:t>In 1905 these murders led Pope Urban II to urge the people of Christendom to embark upon a crusade or ‘war of the cross’</a:t>
            </a:r>
          </a:p>
        </p:txBody>
      </p:sp>
      <p:sp>
        <p:nvSpPr>
          <p:cNvPr id="3" name="Title 2"/>
          <p:cNvSpPr>
            <a:spLocks noGrp="1"/>
          </p:cNvSpPr>
          <p:nvPr>
            <p:ph type="title"/>
          </p:nvPr>
        </p:nvSpPr>
        <p:spPr/>
        <p:txBody>
          <a:bodyPr>
            <a:normAutofit/>
          </a:bodyPr>
          <a:lstStyle/>
          <a:p>
            <a:r>
              <a:rPr lang="en-AU" dirty="0" smtClean="0"/>
              <a:t>How did the Crusades start……?</a:t>
            </a:r>
            <a:endParaRPr lang="en-AU" dirty="0"/>
          </a:p>
        </p:txBody>
      </p:sp>
    </p:spTree>
    <p:extLst>
      <p:ext uri="{BB962C8B-B14F-4D97-AF65-F5344CB8AC3E}">
        <p14:creationId xmlns:p14="http://schemas.microsoft.com/office/powerpoint/2010/main" val="3265361445"/>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nSpc>
                <a:spcPct val="115000"/>
              </a:lnSpc>
              <a:spcAft>
                <a:spcPts val="1000"/>
              </a:spcAft>
              <a:buNone/>
            </a:pPr>
            <a:r>
              <a:rPr lang="en-AU" sz="1400" dirty="0">
                <a:latin typeface="Calibri"/>
                <a:ea typeface="Calibri"/>
                <a:cs typeface="Times New Roman"/>
              </a:rPr>
              <a:t>Most beloved brethren: Urged by necessity, I, Urban, by the permission of God chief bishop and prelate over the whole world, have come ……. with a divine admonition to you, the servants of God……. your brethren who live in the east are in urgent need of your help, . For,  the Turks and Arabs have attacked them…... </a:t>
            </a:r>
            <a:endParaRPr lang="en-AU" sz="1400" dirty="0" smtClean="0">
              <a:latin typeface="Calibri"/>
              <a:ea typeface="Calibri"/>
              <a:cs typeface="Times New Roman"/>
            </a:endParaRPr>
          </a:p>
          <a:p>
            <a:pPr marL="0" indent="0">
              <a:lnSpc>
                <a:spcPct val="115000"/>
              </a:lnSpc>
              <a:spcAft>
                <a:spcPts val="1000"/>
              </a:spcAft>
              <a:buNone/>
            </a:pPr>
            <a:r>
              <a:rPr lang="en-AU" sz="1400" dirty="0" smtClean="0">
                <a:latin typeface="Calibri"/>
                <a:ea typeface="Calibri"/>
                <a:cs typeface="Times New Roman"/>
              </a:rPr>
              <a:t>They </a:t>
            </a:r>
            <a:r>
              <a:rPr lang="en-AU" sz="1400" dirty="0">
                <a:latin typeface="Calibri"/>
                <a:ea typeface="Calibri"/>
                <a:cs typeface="Times New Roman"/>
              </a:rPr>
              <a:t>have killed and captured many, and have destroyed the churches and devastated the empire. ….I, or rather the Lord, beseech you as Christ's heralds……. to persuade all people of whatever rank, foot-soldiers and knights, poor and rich, to carry aid promptly to those Christians and to destroy that vile race from the lands of our friends. I say this to those who are present, it meant also for those who are absent. Moreover, Christ commands it</a:t>
            </a:r>
            <a:r>
              <a:rPr lang="en-AU" sz="1400" dirty="0" smtClean="0">
                <a:latin typeface="Calibri"/>
                <a:ea typeface="Calibri"/>
                <a:cs typeface="Times New Roman"/>
              </a:rPr>
              <a:t>.</a:t>
            </a:r>
            <a:r>
              <a:rPr lang="en-AU" sz="1400" dirty="0">
                <a:latin typeface="Calibri"/>
                <a:ea typeface="Calibri"/>
                <a:cs typeface="Times New Roman"/>
              </a:rPr>
              <a:t> </a:t>
            </a:r>
          </a:p>
          <a:p>
            <a:pPr marL="0" indent="0">
              <a:lnSpc>
                <a:spcPct val="115000"/>
              </a:lnSpc>
              <a:spcAft>
                <a:spcPts val="1000"/>
              </a:spcAft>
              <a:buNone/>
            </a:pPr>
            <a:r>
              <a:rPr lang="en-AU" sz="1400" dirty="0">
                <a:latin typeface="Calibri"/>
                <a:ea typeface="Calibri"/>
                <a:cs typeface="Times New Roman"/>
              </a:rPr>
              <a:t>"All who die by the way, whether by land or by sea, or in battle against the pagans, shall have immediate remission of sins…….. O what a disgrace if such a despised and base race, which worships demons, should conquer a people which has the faith of omnipotent God and is made glorious with the name of Christ! </a:t>
            </a:r>
            <a:r>
              <a:rPr lang="en-AU" sz="1400" dirty="0" smtClean="0">
                <a:latin typeface="Calibri"/>
                <a:ea typeface="Calibri"/>
                <a:cs typeface="Times New Roman"/>
              </a:rPr>
              <a:t>……</a:t>
            </a:r>
          </a:p>
          <a:p>
            <a:pPr marL="0" indent="0">
              <a:lnSpc>
                <a:spcPct val="115000"/>
              </a:lnSpc>
              <a:spcAft>
                <a:spcPts val="1000"/>
              </a:spcAft>
              <a:buNone/>
            </a:pPr>
            <a:r>
              <a:rPr lang="en-AU" sz="1400" dirty="0" smtClean="0">
                <a:latin typeface="Calibri"/>
                <a:ea typeface="Calibri"/>
                <a:cs typeface="Times New Roman"/>
              </a:rPr>
              <a:t>Let </a:t>
            </a:r>
            <a:r>
              <a:rPr lang="en-AU" sz="1400" dirty="0">
                <a:latin typeface="Calibri"/>
                <a:ea typeface="Calibri"/>
                <a:cs typeface="Times New Roman"/>
              </a:rPr>
              <a:t>those who have been accustomed unjustly to wage private warfare against the faithful now go against the infidels…... Let those who …have been robbers, now become knights. Let those who have been fighting against their brothers and relatives now fight in a proper way against the barbarians. Let those who have been serving as mercenaries for small pay now obtain the eternal reward. Let those who have been wearing themselves out in both body and soul now work for a double </a:t>
            </a:r>
            <a:r>
              <a:rPr lang="en-AU" sz="1400" dirty="0" err="1">
                <a:latin typeface="Calibri"/>
                <a:ea typeface="Calibri"/>
                <a:cs typeface="Times New Roman"/>
              </a:rPr>
              <a:t>honor</a:t>
            </a:r>
            <a:r>
              <a:rPr lang="en-AU" sz="1400" dirty="0">
                <a:latin typeface="Calibri"/>
                <a:ea typeface="Calibri"/>
                <a:cs typeface="Times New Roman"/>
              </a:rPr>
              <a:t>. Behold! on this side will be the sorrowful and poor, on that, the rich; on this side, the enemies of the Lord, on that, his friends. Let those who …..eagerly set out on the way with God as their guide."</a:t>
            </a:r>
            <a:endParaRPr lang="en-AU" sz="1400" dirty="0">
              <a:effectLst/>
              <a:latin typeface="Calibri"/>
              <a:ea typeface="Calibri"/>
              <a:cs typeface="Times New Roman"/>
            </a:endParaRPr>
          </a:p>
        </p:txBody>
      </p:sp>
      <p:sp>
        <p:nvSpPr>
          <p:cNvPr id="3" name="Title 2"/>
          <p:cNvSpPr>
            <a:spLocks noGrp="1"/>
          </p:cNvSpPr>
          <p:nvPr>
            <p:ph type="title"/>
          </p:nvPr>
        </p:nvSpPr>
        <p:spPr/>
        <p:txBody>
          <a:bodyPr/>
          <a:lstStyle/>
          <a:p>
            <a:r>
              <a:rPr lang="en-AU" dirty="0" smtClean="0"/>
              <a:t>Pope Urban II speech..</a:t>
            </a:r>
            <a:endParaRPr lang="en-AU" dirty="0"/>
          </a:p>
        </p:txBody>
      </p:sp>
    </p:spTree>
    <p:extLst>
      <p:ext uri="{BB962C8B-B14F-4D97-AF65-F5344CB8AC3E}">
        <p14:creationId xmlns:p14="http://schemas.microsoft.com/office/powerpoint/2010/main" val="3837901657"/>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256584"/>
          </a:xfrm>
        </p:spPr>
        <p:txBody>
          <a:bodyPr>
            <a:normAutofit lnSpcReduction="10000"/>
          </a:bodyPr>
          <a:lstStyle/>
          <a:p>
            <a:r>
              <a:rPr lang="en-AU" dirty="0"/>
              <a:t>The first crusade was successful in recapturing Jerusalem and setting </a:t>
            </a:r>
            <a:r>
              <a:rPr lang="en-AU" dirty="0" smtClean="0"/>
              <a:t>up a Christian holy land</a:t>
            </a:r>
          </a:p>
          <a:p>
            <a:pPr marL="0" indent="0">
              <a:buNone/>
            </a:pPr>
            <a:endParaRPr lang="en-AU" dirty="0" smtClean="0"/>
          </a:p>
          <a:p>
            <a:r>
              <a:rPr lang="en-AU" dirty="0" smtClean="0"/>
              <a:t>These new Christian kingdoms proved difficult to defend against the Muslims.</a:t>
            </a:r>
          </a:p>
          <a:p>
            <a:pPr marL="0" indent="0">
              <a:buNone/>
            </a:pPr>
            <a:endParaRPr lang="en-AU" dirty="0" smtClean="0"/>
          </a:p>
          <a:p>
            <a:r>
              <a:rPr lang="en-AU" dirty="0" smtClean="0"/>
              <a:t>Over the next 200 years there were several more Crusades. Not all of them were successful.</a:t>
            </a:r>
          </a:p>
          <a:p>
            <a:pPr marL="0" indent="0">
              <a:buNone/>
            </a:pPr>
            <a:endParaRPr lang="en-AU" dirty="0" smtClean="0"/>
          </a:p>
          <a:p>
            <a:r>
              <a:rPr lang="en-AU" dirty="0" smtClean="0"/>
              <a:t>By 1291, when Acre, the last Christian city in the Holy land, was recaptured by the Muslims, the medieval people were forced to accept the fact the Holy land would remain a Muslim country</a:t>
            </a:r>
          </a:p>
          <a:p>
            <a:endParaRPr lang="en-AU" dirty="0"/>
          </a:p>
        </p:txBody>
      </p:sp>
      <p:sp>
        <p:nvSpPr>
          <p:cNvPr id="3" name="Title 2"/>
          <p:cNvSpPr>
            <a:spLocks noGrp="1"/>
          </p:cNvSpPr>
          <p:nvPr>
            <p:ph type="title"/>
          </p:nvPr>
        </p:nvSpPr>
        <p:spPr>
          <a:xfrm>
            <a:off x="457200" y="152400"/>
            <a:ext cx="8229600" cy="900336"/>
          </a:xfrm>
        </p:spPr>
        <p:txBody>
          <a:bodyPr>
            <a:normAutofit/>
          </a:bodyPr>
          <a:lstStyle/>
          <a:p>
            <a:r>
              <a:rPr lang="en-AU" dirty="0" smtClean="0"/>
              <a:t>Did it work ?</a:t>
            </a:r>
            <a:endParaRPr lang="en-AU" dirty="0"/>
          </a:p>
        </p:txBody>
      </p:sp>
    </p:spTree>
    <p:extLst>
      <p:ext uri="{BB962C8B-B14F-4D97-AF65-F5344CB8AC3E}">
        <p14:creationId xmlns:p14="http://schemas.microsoft.com/office/powerpoint/2010/main" val="3131074448"/>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71500" indent="-571500">
              <a:buFont typeface="+mj-lt"/>
              <a:buAutoNum type="romanUcPeriod"/>
            </a:pPr>
            <a:r>
              <a:rPr lang="en-AU" b="1" dirty="0" smtClean="0"/>
              <a:t>Why did the medieval Christians wish to travel to the Holy land ?</a:t>
            </a:r>
          </a:p>
          <a:p>
            <a:pPr marL="571500" indent="-571500">
              <a:buFont typeface="+mj-lt"/>
              <a:buAutoNum type="romanUcPeriod"/>
            </a:pPr>
            <a:endParaRPr lang="en-AU" b="1" dirty="0" smtClean="0"/>
          </a:p>
          <a:p>
            <a:pPr marL="571500" indent="-571500">
              <a:buFont typeface="+mj-lt"/>
              <a:buAutoNum type="romanUcPeriod"/>
            </a:pPr>
            <a:r>
              <a:rPr lang="en-AU" b="1" dirty="0" smtClean="0"/>
              <a:t>What happened at the end of the eleventh century to prevent them from travelling there?</a:t>
            </a:r>
          </a:p>
          <a:p>
            <a:pPr marL="571500" indent="-571500">
              <a:buFont typeface="+mj-lt"/>
              <a:buAutoNum type="romanUcPeriod"/>
            </a:pPr>
            <a:endParaRPr lang="en-AU" b="1" dirty="0" smtClean="0"/>
          </a:p>
          <a:p>
            <a:pPr marL="571500" indent="-571500">
              <a:buFont typeface="+mj-lt"/>
              <a:buAutoNum type="romanUcPeriod"/>
            </a:pPr>
            <a:r>
              <a:rPr lang="en-AU" b="1" dirty="0" smtClean="0"/>
              <a:t>How did Pope Urban II view the Muslims and the Arabs. Use evidence to support your answer.</a:t>
            </a:r>
          </a:p>
          <a:p>
            <a:pPr marL="571500" indent="-571500">
              <a:buFont typeface="+mj-lt"/>
              <a:buAutoNum type="romanUcPeriod"/>
            </a:pPr>
            <a:endParaRPr lang="en-AU" b="1" dirty="0" smtClean="0"/>
          </a:p>
          <a:p>
            <a:pPr marL="571500" indent="-571500">
              <a:buFont typeface="+mj-lt"/>
              <a:buAutoNum type="romanUcPeriod"/>
            </a:pPr>
            <a:r>
              <a:rPr lang="en-AU" b="1" dirty="0" smtClean="0"/>
              <a:t>What did he offer Christians to persuade them to go on Crusades?</a:t>
            </a:r>
          </a:p>
          <a:p>
            <a:endParaRPr lang="en-AU" dirty="0"/>
          </a:p>
        </p:txBody>
      </p:sp>
      <p:sp>
        <p:nvSpPr>
          <p:cNvPr id="2" name="Title 1"/>
          <p:cNvSpPr>
            <a:spLocks noGrp="1"/>
          </p:cNvSpPr>
          <p:nvPr>
            <p:ph type="title"/>
          </p:nvPr>
        </p:nvSpPr>
        <p:spPr/>
        <p:txBody>
          <a:bodyPr/>
          <a:lstStyle/>
          <a:p>
            <a:r>
              <a:rPr lang="en-AU" dirty="0" smtClean="0"/>
              <a:t>QUESTIONS:</a:t>
            </a:r>
            <a:endParaRPr lang="en-AU" dirty="0"/>
          </a:p>
        </p:txBody>
      </p:sp>
    </p:spTree>
    <p:extLst>
      <p:ext uri="{BB962C8B-B14F-4D97-AF65-F5344CB8AC3E}">
        <p14:creationId xmlns:p14="http://schemas.microsoft.com/office/powerpoint/2010/main" val="2709028464"/>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41230"/>
            <a:ext cx="7139136" cy="1219200"/>
          </a:xfrm>
        </p:spPr>
        <p:txBody>
          <a:bodyPr/>
          <a:lstStyle/>
          <a:p>
            <a:r>
              <a:rPr lang="en-AU" dirty="0" smtClean="0"/>
              <a:t>RICHARD THE LIONHEART</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241123"/>
            <a:ext cx="4563541" cy="540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437170"/>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655</TotalTime>
  <Words>2232</Words>
  <Application>Microsoft Macintosh PowerPoint</Application>
  <PresentationFormat>On-screen Show (4:3)</PresentationFormat>
  <Paragraphs>182</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Paper</vt:lpstr>
      <vt:lpstr>                 The Crusades</vt:lpstr>
      <vt:lpstr>PowerPoint Presentation</vt:lpstr>
      <vt:lpstr>PowerPoint Presentation</vt:lpstr>
      <vt:lpstr>PowerPoint Presentation</vt:lpstr>
      <vt:lpstr>How did the Crusades start……?</vt:lpstr>
      <vt:lpstr>Pope Urban II speech..</vt:lpstr>
      <vt:lpstr>Did it work ?</vt:lpstr>
      <vt:lpstr>QUESTIONS:</vt:lpstr>
      <vt:lpstr>RICHARD THE LIONHEART</vt:lpstr>
      <vt:lpstr>Hero of the Third Crusade</vt:lpstr>
      <vt:lpstr>Richard…</vt:lpstr>
      <vt:lpstr>Did he succeed ?</vt:lpstr>
      <vt:lpstr>PowerPoint Presentation</vt:lpstr>
      <vt:lpstr>PowerPoint Presentation</vt:lpstr>
      <vt:lpstr>Impact of the Crusades.</vt:lpstr>
      <vt:lpstr>Weakening of the Feudal System</vt:lpstr>
      <vt:lpstr>Kings were stronger</vt:lpstr>
      <vt:lpstr>Serfs gained freedom</vt:lpstr>
      <vt:lpstr>New Towns</vt:lpstr>
      <vt:lpstr>Money</vt:lpstr>
      <vt:lpstr>New Ideas</vt:lpstr>
      <vt:lpstr>Luxury goods</vt:lpstr>
      <vt:lpstr>Gunpowder*</vt:lpstr>
      <vt:lpstr>Health</vt:lpstr>
      <vt:lpstr>New Foods</vt:lpstr>
      <vt:lpstr>Numbers !</vt:lpstr>
      <vt:lpstr>Cutlery </vt:lpstr>
      <vt:lpstr>Islamic Contributions to Medieval Europe</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dc:creator>
  <cp:lastModifiedBy>bailey skalski</cp:lastModifiedBy>
  <cp:revision>43</cp:revision>
  <dcterms:created xsi:type="dcterms:W3CDTF">2012-02-24T07:52:27Z</dcterms:created>
  <dcterms:modified xsi:type="dcterms:W3CDTF">2014-12-08T01:00:27Z</dcterms:modified>
</cp:coreProperties>
</file>