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2298" y="-9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E54D67C-25B3-46BE-A20D-E6A58AA0591F}" type="datetimeFigureOut">
              <a:rPr lang="en-AU" smtClean="0"/>
              <a:t>23/10/2012</a:t>
            </a:fld>
            <a:endParaRPr lang="en-AU"/>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AU"/>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EB0A689E-7E35-4F2B-8327-C08B0D6372DF}" type="slidenum">
              <a:rPr lang="en-AU" smtClean="0"/>
              <a:t>‹#›</a:t>
            </a:fld>
            <a:endParaRPr lang="en-AU"/>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54D67C-25B3-46BE-A20D-E6A58AA0591F}" type="datetimeFigureOut">
              <a:rPr lang="en-AU" smtClean="0"/>
              <a:t>23/10/2012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B0A689E-7E35-4F2B-8327-C08B0D6372DF}"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54D67C-25B3-46BE-A20D-E6A58AA0591F}" type="datetimeFigureOut">
              <a:rPr lang="en-AU" smtClean="0"/>
              <a:t>23/10/2012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a:xfrm>
            <a:off x="6096000" y="6356350"/>
            <a:ext cx="762000" cy="365125"/>
          </a:xfrm>
        </p:spPr>
        <p:txBody>
          <a:bodyPr/>
          <a:lstStyle/>
          <a:p>
            <a:fld id="{EB0A689E-7E35-4F2B-8327-C08B0D6372DF}" type="slidenum">
              <a:rPr lang="en-AU" smtClean="0"/>
              <a:t>‹#›</a:t>
            </a:fld>
            <a:endParaRPr lang="en-AU"/>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E54D67C-25B3-46BE-A20D-E6A58AA0591F}" type="datetimeFigureOut">
              <a:rPr lang="en-AU" smtClean="0"/>
              <a:t>23/10/2012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B0A689E-7E35-4F2B-8327-C08B0D6372DF}"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54D67C-25B3-46BE-A20D-E6A58AA0591F}" type="datetimeFigureOut">
              <a:rPr lang="en-AU" smtClean="0"/>
              <a:t>23/10/2012</a:t>
            </a:fld>
            <a:endParaRPr lang="en-AU"/>
          </a:p>
        </p:txBody>
      </p:sp>
      <p:sp>
        <p:nvSpPr>
          <p:cNvPr id="5" name="Footer Placeholder 4"/>
          <p:cNvSpPr>
            <a:spLocks noGrp="1"/>
          </p:cNvSpPr>
          <p:nvPr>
            <p:ph type="ftr" sz="quarter" idx="11"/>
          </p:nvPr>
        </p:nvSpPr>
        <p:spPr>
          <a:xfrm>
            <a:off x="5791200" y="6356350"/>
            <a:ext cx="2895600" cy="365125"/>
          </a:xfrm>
        </p:spPr>
        <p:txBody>
          <a:bodyPr/>
          <a:lstStyle/>
          <a:p>
            <a:endParaRPr lang="en-AU"/>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EB0A689E-7E35-4F2B-8327-C08B0D6372DF}" type="slidenum">
              <a:rPr lang="en-AU" smtClean="0"/>
              <a:t>‹#›</a:t>
            </a:fld>
            <a:endParaRPr lang="en-AU"/>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54D67C-25B3-46BE-A20D-E6A58AA0591F}" type="datetimeFigureOut">
              <a:rPr lang="en-AU" smtClean="0"/>
              <a:t>23/10/2012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B0A689E-7E35-4F2B-8327-C08B0D6372DF}"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54D67C-25B3-46BE-A20D-E6A58AA0591F}" type="datetimeFigureOut">
              <a:rPr lang="en-AU" smtClean="0"/>
              <a:t>23/10/2012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EB0A689E-7E35-4F2B-8327-C08B0D6372DF}"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54D67C-25B3-46BE-A20D-E6A58AA0591F}" type="datetimeFigureOut">
              <a:rPr lang="en-AU" smtClean="0"/>
              <a:t>23/10/2012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EB0A689E-7E35-4F2B-8327-C08B0D6372DF}"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54D67C-25B3-46BE-A20D-E6A58AA0591F}" type="datetimeFigureOut">
              <a:rPr lang="en-AU" smtClean="0"/>
              <a:t>23/10/2012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EB0A689E-7E35-4F2B-8327-C08B0D6372DF}"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E54D67C-25B3-46BE-A20D-E6A58AA0591F}" type="datetimeFigureOut">
              <a:rPr lang="en-AU" smtClean="0"/>
              <a:t>23/10/2012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B0A689E-7E35-4F2B-8327-C08B0D6372DF}" type="slidenum">
              <a:rPr lang="en-AU" smtClean="0"/>
              <a:t>‹#›</a:t>
            </a:fld>
            <a:endParaRPr lang="en-AU"/>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7E54D67C-25B3-46BE-A20D-E6A58AA0591F}" type="datetimeFigureOut">
              <a:rPr lang="en-AU" smtClean="0"/>
              <a:t>23/10/2012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B0A689E-7E35-4F2B-8327-C08B0D6372DF}" type="slidenum">
              <a:rPr lang="en-AU" smtClean="0"/>
              <a:t>‹#›</a:t>
            </a:fld>
            <a:endParaRPr lang="en-AU"/>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7E54D67C-25B3-46BE-A20D-E6A58AA0591F}" type="datetimeFigureOut">
              <a:rPr lang="en-AU" smtClean="0"/>
              <a:t>23/10/2012</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EB0A689E-7E35-4F2B-8327-C08B0D6372DF}" type="slidenum">
              <a:rPr lang="en-AU" smtClean="0"/>
              <a:t>‹#›</a:t>
            </a:fld>
            <a:endParaRPr lang="en-AU"/>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eb-japan.org/kidsweb/explore/history/q2.html" TargetMode="External"/><Relationship Id="rId2" Type="http://schemas.openxmlformats.org/officeDocument/2006/relationships/hyperlink" Target="http://www.zenstoriesofthesamurai.com/Characters/ToyotomiHideyoshi.htm" TargetMode="External"/><Relationship Id="rId1" Type="http://schemas.openxmlformats.org/officeDocument/2006/relationships/slideLayout" Target="../slideLayouts/slideLayout2.xml"/><Relationship Id="rId5" Type="http://schemas.openxmlformats.org/officeDocument/2006/relationships/hyperlink" Target="http://www.samurai-archives.com/hideyoshi.html" TargetMode="External"/><Relationship Id="rId4" Type="http://schemas.openxmlformats.org/officeDocument/2006/relationships/hyperlink" Target="http://www.britannica.com/EBchecked/topic/601340/Toyotomi-Hideyoshi"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eb-japan.org/kidsweb/explore/history/q3.html" TargetMode="External"/><Relationship Id="rId2" Type="http://schemas.openxmlformats.org/officeDocument/2006/relationships/hyperlink" Target="http://www.bbc.co.uk/history/historic_figures/ieyasu_tokugawa.shtml" TargetMode="External"/><Relationship Id="rId1" Type="http://schemas.openxmlformats.org/officeDocument/2006/relationships/slideLayout" Target="../slideLayouts/slideLayout2.xml"/><Relationship Id="rId5" Type="http://schemas.openxmlformats.org/officeDocument/2006/relationships/hyperlink" Target="http://www.paulzilla.org/japanese/ieyasu.htm" TargetMode="External"/><Relationship Id="rId4" Type="http://schemas.openxmlformats.org/officeDocument/2006/relationships/hyperlink" Target="http://www.britannica.com/EBchecked/topic/598292/Tokugawa-Ieyas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civilopedia5.com/civilizations/oda_nobunaga.html" TargetMode="External"/><Relationship Id="rId2" Type="http://schemas.openxmlformats.org/officeDocument/2006/relationships/hyperlink" Target="http://www.samurai-archives.com/nobunaga.html" TargetMode="External"/><Relationship Id="rId1" Type="http://schemas.openxmlformats.org/officeDocument/2006/relationships/slideLayout" Target="../slideLayouts/slideLayout2.xml"/><Relationship Id="rId5" Type="http://schemas.openxmlformats.org/officeDocument/2006/relationships/hyperlink" Target="http://www.facebook.com/pages/oda-nobunaga-biography/112368802171999" TargetMode="External"/><Relationship Id="rId4" Type="http://schemas.openxmlformats.org/officeDocument/2006/relationships/hyperlink" Target="http://samurai-warriors.org/oda-nobunaga-biography-histo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2475" y="2996952"/>
            <a:ext cx="8686800" cy="1470025"/>
          </a:xfrm>
        </p:spPr>
        <p:txBody>
          <a:bodyPr/>
          <a:lstStyle/>
          <a:p>
            <a:r>
              <a:rPr lang="en-AU" dirty="0" smtClean="0"/>
              <a:t>Three Unifiers of Japan</a:t>
            </a:r>
            <a:endParaRPr lang="en-AU" dirty="0"/>
          </a:p>
        </p:txBody>
      </p:sp>
      <p:sp>
        <p:nvSpPr>
          <p:cNvPr id="3" name="Subtitle 2"/>
          <p:cNvSpPr>
            <a:spLocks noGrp="1"/>
          </p:cNvSpPr>
          <p:nvPr>
            <p:ph type="subTitle" idx="1"/>
          </p:nvPr>
        </p:nvSpPr>
        <p:spPr>
          <a:xfrm>
            <a:off x="747464" y="620688"/>
            <a:ext cx="8001000" cy="533400"/>
          </a:xfrm>
        </p:spPr>
        <p:txBody>
          <a:bodyPr>
            <a:noAutofit/>
          </a:bodyPr>
          <a:lstStyle/>
          <a:p>
            <a:r>
              <a:rPr lang="en-AU" sz="1800" dirty="0"/>
              <a:t>The long rule of the Ashikaga shoguns finished in chaos. The warring states period lasted for more than 100 years, from the middle of the fifteenth century until the end of the sixteenth century. It came to an end when Japan was united by powerful daimyo warlords in the late sixteenth century, leading to the establishment of the Tokugawa </a:t>
            </a:r>
            <a:r>
              <a:rPr lang="en-AU" sz="1800" dirty="0" err="1"/>
              <a:t>shogunate</a:t>
            </a:r>
            <a:r>
              <a:rPr lang="en-AU" sz="1800" dirty="0"/>
              <a:t> in 1603.</a:t>
            </a:r>
          </a:p>
        </p:txBody>
      </p:sp>
      <p:sp>
        <p:nvSpPr>
          <p:cNvPr id="4" name="Rectangle 3"/>
          <p:cNvSpPr/>
          <p:nvPr/>
        </p:nvSpPr>
        <p:spPr>
          <a:xfrm>
            <a:off x="539552" y="6453336"/>
            <a:ext cx="8424936" cy="276999"/>
          </a:xfrm>
          <a:prstGeom prst="rect">
            <a:avLst/>
          </a:prstGeom>
        </p:spPr>
        <p:txBody>
          <a:bodyPr wrap="square">
            <a:spAutoFit/>
          </a:bodyPr>
          <a:lstStyle/>
          <a:p>
            <a:r>
              <a:rPr lang="en-AU" sz="1200" dirty="0" smtClean="0"/>
              <a:t>Created by Sheryl </a:t>
            </a:r>
            <a:r>
              <a:rPr lang="en-AU" sz="1200" dirty="0" err="1" smtClean="0"/>
              <a:t>Skalski</a:t>
            </a:r>
            <a:r>
              <a:rPr lang="en-AU" sz="1200" dirty="0" smtClean="0"/>
              <a:t> : all information used directly from ‘History Alive 8 – Jacaranda ‘ unless accredited separately</a:t>
            </a:r>
            <a:endParaRPr lang="en-AU" sz="1200" dirty="0"/>
          </a:p>
        </p:txBody>
      </p:sp>
    </p:spTree>
    <p:extLst>
      <p:ext uri="{BB962C8B-B14F-4D97-AF65-F5344CB8AC3E}">
        <p14:creationId xmlns:p14="http://schemas.microsoft.com/office/powerpoint/2010/main" val="2119383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err="1"/>
              <a:t>Toyotomi</a:t>
            </a:r>
            <a:r>
              <a:rPr lang="en-AU" b="1" dirty="0"/>
              <a:t> </a:t>
            </a:r>
            <a:r>
              <a:rPr lang="en-AU" b="1" dirty="0" err="1"/>
              <a:t>Hideyoshi</a:t>
            </a:r>
            <a:endParaRPr lang="en-AU" dirty="0"/>
          </a:p>
        </p:txBody>
      </p:sp>
      <p:sp>
        <p:nvSpPr>
          <p:cNvPr id="3" name="Content Placeholder 2"/>
          <p:cNvSpPr>
            <a:spLocks noGrp="1"/>
          </p:cNvSpPr>
          <p:nvPr>
            <p:ph idx="1"/>
          </p:nvPr>
        </p:nvSpPr>
        <p:spPr/>
        <p:txBody>
          <a:bodyPr/>
          <a:lstStyle/>
          <a:p>
            <a:r>
              <a:rPr lang="en-AU" dirty="0" smtClean="0">
                <a:hlinkClick r:id="rId2"/>
              </a:rPr>
              <a:t>http</a:t>
            </a:r>
            <a:r>
              <a:rPr lang="en-AU" dirty="0">
                <a:hlinkClick r:id="rId2"/>
              </a:rPr>
              <a:t>://</a:t>
            </a:r>
            <a:r>
              <a:rPr lang="en-AU" dirty="0" smtClean="0">
                <a:hlinkClick r:id="rId2"/>
              </a:rPr>
              <a:t>www.zenstoriesofthesamurai.com/Characters/ToyotomiHideyoshi.htm</a:t>
            </a:r>
            <a:endParaRPr lang="en-AU" dirty="0" smtClean="0"/>
          </a:p>
          <a:p>
            <a:endParaRPr lang="en-AU" dirty="0" smtClean="0"/>
          </a:p>
          <a:p>
            <a:r>
              <a:rPr lang="en-AU" dirty="0">
                <a:hlinkClick r:id="rId3"/>
              </a:rPr>
              <a:t>http://</a:t>
            </a:r>
            <a:r>
              <a:rPr lang="en-AU" dirty="0" smtClean="0">
                <a:hlinkClick r:id="rId3"/>
              </a:rPr>
              <a:t>web-japan.org/kidsweb/explore/history/q2.html</a:t>
            </a:r>
            <a:endParaRPr lang="en-AU" dirty="0" smtClean="0"/>
          </a:p>
          <a:p>
            <a:endParaRPr lang="en-AU" dirty="0" smtClean="0"/>
          </a:p>
          <a:p>
            <a:r>
              <a:rPr lang="en-AU" dirty="0">
                <a:hlinkClick r:id="rId4"/>
              </a:rPr>
              <a:t>http://</a:t>
            </a:r>
            <a:r>
              <a:rPr lang="en-AU" dirty="0" smtClean="0">
                <a:hlinkClick r:id="rId4"/>
              </a:rPr>
              <a:t>www.britannica.com/EBchecked/topic/601340/Toyotomi-Hideyoshi</a:t>
            </a:r>
            <a:endParaRPr lang="en-AU" dirty="0" smtClean="0"/>
          </a:p>
          <a:p>
            <a:endParaRPr lang="en-AU" dirty="0"/>
          </a:p>
          <a:p>
            <a:r>
              <a:rPr lang="en-AU" dirty="0" smtClean="0">
                <a:hlinkClick r:id="rId5"/>
              </a:rPr>
              <a:t>http</a:t>
            </a:r>
            <a:r>
              <a:rPr lang="en-AU" dirty="0">
                <a:hlinkClick r:id="rId5"/>
              </a:rPr>
              <a:t>://</a:t>
            </a:r>
            <a:r>
              <a:rPr lang="en-AU" dirty="0" smtClean="0">
                <a:hlinkClick r:id="rId5"/>
              </a:rPr>
              <a:t>www.samurai-archives.com/hideyoshi.html</a:t>
            </a:r>
            <a:endParaRPr lang="en-AU" dirty="0" smtClean="0"/>
          </a:p>
          <a:p>
            <a:endParaRPr lang="en-AU" dirty="0"/>
          </a:p>
          <a:p>
            <a:endParaRPr lang="en-AU" dirty="0"/>
          </a:p>
        </p:txBody>
      </p:sp>
    </p:spTree>
    <p:extLst>
      <p:ext uri="{BB962C8B-B14F-4D97-AF65-F5344CB8AC3E}">
        <p14:creationId xmlns:p14="http://schemas.microsoft.com/office/powerpoint/2010/main" val="3165408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Tokugawa </a:t>
            </a:r>
            <a:r>
              <a:rPr lang="en-AU" b="1" dirty="0" err="1"/>
              <a:t>Ieyasu</a:t>
            </a:r>
            <a:endParaRPr lang="en-AU" dirty="0"/>
          </a:p>
        </p:txBody>
      </p:sp>
      <p:sp>
        <p:nvSpPr>
          <p:cNvPr id="3" name="Content Placeholder 2"/>
          <p:cNvSpPr>
            <a:spLocks noGrp="1"/>
          </p:cNvSpPr>
          <p:nvPr>
            <p:ph idx="1"/>
          </p:nvPr>
        </p:nvSpPr>
        <p:spPr/>
        <p:txBody>
          <a:bodyPr/>
          <a:lstStyle/>
          <a:p>
            <a:r>
              <a:rPr lang="en-AU" dirty="0">
                <a:hlinkClick r:id="rId2"/>
              </a:rPr>
              <a:t>http://</a:t>
            </a:r>
            <a:r>
              <a:rPr lang="en-AU" dirty="0" smtClean="0">
                <a:hlinkClick r:id="rId2"/>
              </a:rPr>
              <a:t>www.bbc.co.uk/history/historic_figures/ieyasu_tokugawa.shtml</a:t>
            </a:r>
            <a:endParaRPr lang="en-AU" dirty="0" smtClean="0"/>
          </a:p>
          <a:p>
            <a:endParaRPr lang="en-AU" dirty="0"/>
          </a:p>
          <a:p>
            <a:r>
              <a:rPr lang="en-AU" dirty="0">
                <a:hlinkClick r:id="rId3"/>
              </a:rPr>
              <a:t>http://</a:t>
            </a:r>
            <a:r>
              <a:rPr lang="en-AU" dirty="0" smtClean="0">
                <a:hlinkClick r:id="rId3"/>
              </a:rPr>
              <a:t>web-japan.org/kidsweb/explore/history/q3.html</a:t>
            </a:r>
            <a:endParaRPr lang="en-AU" dirty="0" smtClean="0"/>
          </a:p>
          <a:p>
            <a:endParaRPr lang="en-AU" dirty="0"/>
          </a:p>
          <a:p>
            <a:r>
              <a:rPr lang="en-AU" dirty="0">
                <a:hlinkClick r:id="rId4"/>
              </a:rPr>
              <a:t>http://</a:t>
            </a:r>
            <a:r>
              <a:rPr lang="en-AU" dirty="0" smtClean="0">
                <a:hlinkClick r:id="rId4"/>
              </a:rPr>
              <a:t>www.britannica.com/EBchecked/topic/598292/Tokugawa-Ieyasu</a:t>
            </a:r>
            <a:endParaRPr lang="en-AU" dirty="0" smtClean="0"/>
          </a:p>
          <a:p>
            <a:endParaRPr lang="en-AU" dirty="0"/>
          </a:p>
          <a:p>
            <a:r>
              <a:rPr lang="en-AU" dirty="0">
                <a:hlinkClick r:id="rId5"/>
              </a:rPr>
              <a:t>http://</a:t>
            </a:r>
            <a:r>
              <a:rPr lang="en-AU" dirty="0" smtClean="0">
                <a:hlinkClick r:id="rId5"/>
              </a:rPr>
              <a:t>www.paulzilla.org/japanese/ieyasu.htm</a:t>
            </a:r>
            <a:endParaRPr lang="en-AU" dirty="0" smtClean="0"/>
          </a:p>
          <a:p>
            <a:endParaRPr lang="en-AU" dirty="0"/>
          </a:p>
        </p:txBody>
      </p:sp>
    </p:spTree>
    <p:extLst>
      <p:ext uri="{BB962C8B-B14F-4D97-AF65-F5344CB8AC3E}">
        <p14:creationId xmlns:p14="http://schemas.microsoft.com/office/powerpoint/2010/main" val="2728899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836712"/>
            <a:ext cx="8229600" cy="457832"/>
          </a:xfrm>
        </p:spPr>
        <p:txBody>
          <a:bodyPr>
            <a:noAutofit/>
          </a:bodyPr>
          <a:lstStyle/>
          <a:p>
            <a:r>
              <a:rPr lang="en-AU" sz="4400" b="1" dirty="0" err="1"/>
              <a:t>Oda</a:t>
            </a:r>
            <a:r>
              <a:rPr lang="en-AU" sz="4400" b="1" dirty="0"/>
              <a:t> Nobunaga — a cruel military genius</a:t>
            </a:r>
            <a:br>
              <a:rPr lang="en-AU" sz="4400" b="1" dirty="0"/>
            </a:br>
            <a:endParaRPr lang="en-AU" sz="4400" dirty="0"/>
          </a:p>
        </p:txBody>
      </p:sp>
      <p:sp>
        <p:nvSpPr>
          <p:cNvPr id="3" name="Content Placeholder 2"/>
          <p:cNvSpPr>
            <a:spLocks noGrp="1"/>
          </p:cNvSpPr>
          <p:nvPr>
            <p:ph idx="1"/>
          </p:nvPr>
        </p:nvSpPr>
        <p:spPr>
          <a:xfrm>
            <a:off x="457200" y="1600200"/>
            <a:ext cx="8229600" cy="5141168"/>
          </a:xfrm>
        </p:spPr>
        <p:txBody>
          <a:bodyPr>
            <a:normAutofit fontScale="92500" lnSpcReduction="20000"/>
          </a:bodyPr>
          <a:lstStyle/>
          <a:p>
            <a:r>
              <a:rPr lang="en-AU" dirty="0" err="1" smtClean="0"/>
              <a:t>Oda</a:t>
            </a:r>
            <a:r>
              <a:rPr lang="en-AU" dirty="0" smtClean="0"/>
              <a:t> </a:t>
            </a:r>
            <a:r>
              <a:rPr lang="en-AU" dirty="0"/>
              <a:t>Nobunaga was the son of a daimyo from a small domain on the coast of Honshu. </a:t>
            </a:r>
            <a:endParaRPr lang="en-AU" dirty="0" smtClean="0"/>
          </a:p>
          <a:p>
            <a:endParaRPr lang="en-AU" dirty="0" smtClean="0"/>
          </a:p>
          <a:p>
            <a:r>
              <a:rPr lang="en-AU" dirty="0" smtClean="0"/>
              <a:t>When </a:t>
            </a:r>
            <a:r>
              <a:rPr lang="en-AU" dirty="0"/>
              <a:t>he was 21, he killed a rival lord and planned to unite Japan under his own leadership. </a:t>
            </a:r>
            <a:endParaRPr lang="en-AU" dirty="0" smtClean="0"/>
          </a:p>
          <a:p>
            <a:endParaRPr lang="en-AU" dirty="0" smtClean="0"/>
          </a:p>
          <a:p>
            <a:r>
              <a:rPr lang="en-AU" dirty="0" smtClean="0"/>
              <a:t>When </a:t>
            </a:r>
            <a:r>
              <a:rPr lang="en-AU" dirty="0"/>
              <a:t>the Ashikaga shogun </a:t>
            </a:r>
            <a:r>
              <a:rPr lang="en-AU" dirty="0" err="1"/>
              <a:t>Yoshiteru</a:t>
            </a:r>
            <a:r>
              <a:rPr lang="en-AU" dirty="0"/>
              <a:t> was murdered in 1565, his brother Yoshiaki appealed to </a:t>
            </a:r>
            <a:r>
              <a:rPr lang="en-AU" dirty="0" err="1"/>
              <a:t>Oda</a:t>
            </a:r>
            <a:r>
              <a:rPr lang="en-AU" dirty="0"/>
              <a:t> for help and </a:t>
            </a:r>
            <a:r>
              <a:rPr lang="en-AU" dirty="0" err="1"/>
              <a:t>Oda</a:t>
            </a:r>
            <a:r>
              <a:rPr lang="en-AU" dirty="0"/>
              <a:t> had him installed as shogun. </a:t>
            </a:r>
            <a:endParaRPr lang="en-AU" dirty="0" smtClean="0"/>
          </a:p>
          <a:p>
            <a:endParaRPr lang="en-AU" dirty="0" smtClean="0"/>
          </a:p>
          <a:p>
            <a:r>
              <a:rPr lang="en-AU" dirty="0" smtClean="0"/>
              <a:t>Yoshiaki </a:t>
            </a:r>
            <a:r>
              <a:rPr lang="en-AU" dirty="0"/>
              <a:t>was little more than a puppet, as the real power lay with </a:t>
            </a:r>
            <a:r>
              <a:rPr lang="en-AU" dirty="0" err="1"/>
              <a:t>Oda</a:t>
            </a:r>
            <a:r>
              <a:rPr lang="en-AU" dirty="0"/>
              <a:t> and his forces</a:t>
            </a:r>
            <a:r>
              <a:rPr lang="en-AU"/>
              <a:t>. </a:t>
            </a:r>
            <a:endParaRPr lang="en-AU" smtClean="0"/>
          </a:p>
          <a:p>
            <a:endParaRPr lang="en-AU" dirty="0" smtClean="0"/>
          </a:p>
          <a:p>
            <a:r>
              <a:rPr lang="en-AU" dirty="0" smtClean="0"/>
              <a:t>In </a:t>
            </a:r>
            <a:r>
              <a:rPr lang="en-AU" dirty="0"/>
              <a:t>1573 Yoshiaki tried to rebel against </a:t>
            </a:r>
            <a:r>
              <a:rPr lang="en-AU" dirty="0" err="1"/>
              <a:t>Oda</a:t>
            </a:r>
            <a:r>
              <a:rPr lang="en-AU" dirty="0"/>
              <a:t> but was driven out of Kyoto. He became a Buddhist monk</a:t>
            </a:r>
            <a:r>
              <a:rPr lang="en-AU" dirty="0" smtClean="0"/>
              <a:t>.</a:t>
            </a:r>
          </a:p>
          <a:p>
            <a:endParaRPr lang="en-AU" dirty="0"/>
          </a:p>
        </p:txBody>
      </p:sp>
    </p:spTree>
    <p:extLst>
      <p:ext uri="{BB962C8B-B14F-4D97-AF65-F5344CB8AC3E}">
        <p14:creationId xmlns:p14="http://schemas.microsoft.com/office/powerpoint/2010/main" val="4034914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43" y="188640"/>
            <a:ext cx="8443913" cy="1262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251520" y="1521154"/>
            <a:ext cx="8568952" cy="4967514"/>
          </a:xfrm>
          <a:prstGeom prst="rect">
            <a:avLst/>
          </a:prstGeom>
        </p:spPr>
        <p:txBody>
          <a:bodyPr wrap="square">
            <a:spAutoFit/>
          </a:bodyPr>
          <a:lstStyle/>
          <a:p>
            <a:pPr marL="342900" lvl="0" indent="-342900">
              <a:spcBef>
                <a:spcPct val="20000"/>
              </a:spcBef>
              <a:buClr>
                <a:srgbClr val="F4680B"/>
              </a:buClr>
              <a:buSzPct val="75000"/>
              <a:buFont typeface="Wingdings" pitchFamily="2" charset="2"/>
              <a:buChar char=""/>
            </a:pPr>
            <a:r>
              <a:rPr lang="en-AU" sz="2400" dirty="0">
                <a:solidFill>
                  <a:srgbClr val="55554A"/>
                </a:solidFill>
              </a:rPr>
              <a:t> The position of shogun remained effectively vacant for the </a:t>
            </a:r>
            <a:r>
              <a:rPr lang="en-AU" sz="2400" u="sng" dirty="0">
                <a:solidFill>
                  <a:srgbClr val="55554A"/>
                </a:solidFill>
                <a:hlinkClick r:id="" tooltip="Click to Continue &gt; by Vid-Saver"/>
              </a:rPr>
              <a:t>next</a:t>
            </a:r>
            <a:r>
              <a:rPr lang="en-AU" sz="2400" dirty="0">
                <a:solidFill>
                  <a:srgbClr val="55554A"/>
                </a:solidFill>
              </a:rPr>
              <a:t> 30 years. Through a series of ruthless battles, </a:t>
            </a:r>
            <a:r>
              <a:rPr lang="en-AU" sz="2400" dirty="0" err="1">
                <a:solidFill>
                  <a:srgbClr val="55554A"/>
                </a:solidFill>
              </a:rPr>
              <a:t>Oda</a:t>
            </a:r>
            <a:r>
              <a:rPr lang="en-AU" sz="2400" dirty="0">
                <a:solidFill>
                  <a:srgbClr val="55554A"/>
                </a:solidFill>
              </a:rPr>
              <a:t> began to create a centralised government. </a:t>
            </a:r>
            <a:endParaRPr lang="en-AU" sz="2400" dirty="0" smtClean="0">
              <a:solidFill>
                <a:srgbClr val="55554A"/>
              </a:solidFill>
            </a:endParaRPr>
          </a:p>
          <a:p>
            <a:pPr marL="342900" lvl="0" indent="-342900">
              <a:spcBef>
                <a:spcPct val="20000"/>
              </a:spcBef>
              <a:buClr>
                <a:srgbClr val="F4680B"/>
              </a:buClr>
              <a:buSzPct val="75000"/>
              <a:buFont typeface="Wingdings" pitchFamily="2" charset="2"/>
              <a:buChar char=""/>
            </a:pPr>
            <a:endParaRPr lang="en-AU" sz="2400" dirty="0">
              <a:solidFill>
                <a:srgbClr val="55554A"/>
              </a:solidFill>
            </a:endParaRPr>
          </a:p>
          <a:p>
            <a:pPr marL="342900" lvl="0" indent="-342900">
              <a:spcBef>
                <a:spcPct val="20000"/>
              </a:spcBef>
              <a:buClr>
                <a:srgbClr val="F4680B"/>
              </a:buClr>
              <a:buSzPct val="75000"/>
              <a:buFont typeface="Wingdings" pitchFamily="2" charset="2"/>
              <a:buChar char=""/>
            </a:pPr>
            <a:r>
              <a:rPr lang="en-AU" sz="2400" dirty="0">
                <a:solidFill>
                  <a:srgbClr val="55554A"/>
                </a:solidFill>
              </a:rPr>
              <a:t>He was especially cruel in crushing Buddhist opponents, burning some alive and destroying monasteries. </a:t>
            </a:r>
            <a:endParaRPr lang="en-AU" sz="2400" dirty="0" smtClean="0">
              <a:solidFill>
                <a:srgbClr val="55554A"/>
              </a:solidFill>
            </a:endParaRPr>
          </a:p>
          <a:p>
            <a:pPr marL="342900" lvl="0" indent="-342900">
              <a:spcBef>
                <a:spcPct val="20000"/>
              </a:spcBef>
              <a:buClr>
                <a:srgbClr val="F4680B"/>
              </a:buClr>
              <a:buSzPct val="75000"/>
              <a:buFont typeface="Wingdings" pitchFamily="2" charset="2"/>
              <a:buChar char=""/>
            </a:pPr>
            <a:endParaRPr lang="en-AU" sz="2400" dirty="0">
              <a:solidFill>
                <a:srgbClr val="55554A"/>
              </a:solidFill>
            </a:endParaRPr>
          </a:p>
          <a:p>
            <a:pPr marL="342900" lvl="0" indent="-342900">
              <a:spcBef>
                <a:spcPct val="20000"/>
              </a:spcBef>
              <a:buClr>
                <a:srgbClr val="F4680B"/>
              </a:buClr>
              <a:buSzPct val="75000"/>
              <a:buFont typeface="Wingdings" pitchFamily="2" charset="2"/>
              <a:buChar char=""/>
            </a:pPr>
            <a:r>
              <a:rPr lang="en-AU" sz="2400" dirty="0">
                <a:solidFill>
                  <a:srgbClr val="55554A"/>
                </a:solidFill>
              </a:rPr>
              <a:t>His victories were helped by the use of muskets that had only recently been introduced to Japan from Europe. </a:t>
            </a:r>
          </a:p>
          <a:p>
            <a:pPr marL="342900" lvl="0" indent="-342900">
              <a:spcBef>
                <a:spcPct val="20000"/>
              </a:spcBef>
              <a:buClr>
                <a:srgbClr val="F4680B"/>
              </a:buClr>
              <a:buSzPct val="75000"/>
              <a:buFont typeface="Wingdings" pitchFamily="2" charset="2"/>
              <a:buChar char=""/>
            </a:pPr>
            <a:r>
              <a:rPr lang="en-AU" sz="2400" dirty="0" err="1">
                <a:solidFill>
                  <a:srgbClr val="55554A"/>
                </a:solidFill>
              </a:rPr>
              <a:t>Oda's</a:t>
            </a:r>
            <a:r>
              <a:rPr lang="en-AU" sz="2400" dirty="0">
                <a:solidFill>
                  <a:srgbClr val="55554A"/>
                </a:solidFill>
              </a:rPr>
              <a:t> rule came to an end </a:t>
            </a:r>
            <a:r>
              <a:rPr lang="en-AU" sz="2400" dirty="0" smtClean="0">
                <a:solidFill>
                  <a:srgbClr val="55554A"/>
                </a:solidFill>
              </a:rPr>
              <a:t>in</a:t>
            </a:r>
          </a:p>
          <a:p>
            <a:pPr marL="342900" lvl="0" indent="-342900">
              <a:spcBef>
                <a:spcPct val="20000"/>
              </a:spcBef>
              <a:buClr>
                <a:srgbClr val="F4680B"/>
              </a:buClr>
              <a:buSzPct val="75000"/>
              <a:buFont typeface="Wingdings" pitchFamily="2" charset="2"/>
              <a:buChar char=""/>
            </a:pPr>
            <a:r>
              <a:rPr lang="en-AU" sz="2400" dirty="0" smtClean="0">
                <a:solidFill>
                  <a:srgbClr val="55554A"/>
                </a:solidFill>
              </a:rPr>
              <a:t> </a:t>
            </a:r>
            <a:r>
              <a:rPr lang="en-AU" sz="2400" dirty="0">
                <a:solidFill>
                  <a:srgbClr val="55554A"/>
                </a:solidFill>
              </a:rPr>
              <a:t>1582 when he committed </a:t>
            </a:r>
            <a:r>
              <a:rPr lang="en-AU" sz="2400" dirty="0" err="1">
                <a:solidFill>
                  <a:srgbClr val="55554A"/>
                </a:solidFill>
              </a:rPr>
              <a:t>seppuku</a:t>
            </a:r>
            <a:r>
              <a:rPr lang="en-AU" sz="2400" dirty="0">
                <a:solidFill>
                  <a:srgbClr val="55554A"/>
                </a:solidFill>
              </a:rPr>
              <a:t> after being surrounded by enemy forces.</a:t>
            </a:r>
          </a:p>
        </p:txBody>
      </p:sp>
    </p:spTree>
    <p:extLst>
      <p:ext uri="{BB962C8B-B14F-4D97-AF65-F5344CB8AC3E}">
        <p14:creationId xmlns:p14="http://schemas.microsoft.com/office/powerpoint/2010/main" val="947408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584" y="836712"/>
            <a:ext cx="10260632" cy="385824"/>
          </a:xfrm>
        </p:spPr>
        <p:txBody>
          <a:bodyPr>
            <a:normAutofit fontScale="90000"/>
          </a:bodyPr>
          <a:lstStyle/>
          <a:p>
            <a:r>
              <a:rPr lang="en-AU" sz="4900" b="1" dirty="0" err="1"/>
              <a:t>Toyotomi</a:t>
            </a:r>
            <a:r>
              <a:rPr lang="en-AU" sz="4900" b="1" dirty="0"/>
              <a:t> </a:t>
            </a:r>
            <a:r>
              <a:rPr lang="en-AU" sz="4900" b="1" dirty="0" err="1"/>
              <a:t>Hideyoshi</a:t>
            </a:r>
            <a:r>
              <a:rPr lang="en-AU" sz="4900" b="1" dirty="0"/>
              <a:t> — from soldier to leader</a:t>
            </a:r>
            <a:br>
              <a:rPr lang="en-AU" sz="4900" b="1" dirty="0"/>
            </a:br>
            <a:endParaRPr lang="en-AU" dirty="0"/>
          </a:p>
        </p:txBody>
      </p:sp>
      <p:sp>
        <p:nvSpPr>
          <p:cNvPr id="3" name="Content Placeholder 2"/>
          <p:cNvSpPr>
            <a:spLocks noGrp="1"/>
          </p:cNvSpPr>
          <p:nvPr>
            <p:ph idx="1"/>
          </p:nvPr>
        </p:nvSpPr>
        <p:spPr>
          <a:xfrm>
            <a:off x="457200" y="1600200"/>
            <a:ext cx="8229600" cy="5069160"/>
          </a:xfrm>
        </p:spPr>
        <p:txBody>
          <a:bodyPr>
            <a:normAutofit lnSpcReduction="10000"/>
          </a:bodyPr>
          <a:lstStyle/>
          <a:p>
            <a:r>
              <a:rPr lang="en-AU" dirty="0" err="1" smtClean="0"/>
              <a:t>Toyotomi</a:t>
            </a:r>
            <a:r>
              <a:rPr lang="en-AU" dirty="0" smtClean="0"/>
              <a:t> </a:t>
            </a:r>
            <a:r>
              <a:rPr lang="en-AU" dirty="0" err="1"/>
              <a:t>Hideyoshi</a:t>
            </a:r>
            <a:r>
              <a:rPr lang="en-AU" dirty="0"/>
              <a:t> was a soldier in </a:t>
            </a:r>
            <a:r>
              <a:rPr lang="en-AU" dirty="0" err="1"/>
              <a:t>Oda's</a:t>
            </a:r>
            <a:r>
              <a:rPr lang="en-AU" dirty="0"/>
              <a:t> army and took over leadership after </a:t>
            </a:r>
            <a:r>
              <a:rPr lang="en-AU" dirty="0" err="1"/>
              <a:t>Oda's</a:t>
            </a:r>
            <a:r>
              <a:rPr lang="en-AU" dirty="0"/>
              <a:t> ritual suicide</a:t>
            </a:r>
            <a:r>
              <a:rPr lang="en-AU" dirty="0" smtClean="0"/>
              <a:t>.</a:t>
            </a:r>
          </a:p>
          <a:p>
            <a:pPr marL="0" indent="0">
              <a:buNone/>
            </a:pPr>
            <a:endParaRPr lang="en-AU" dirty="0" smtClean="0"/>
          </a:p>
          <a:p>
            <a:r>
              <a:rPr lang="en-AU" dirty="0" smtClean="0"/>
              <a:t> </a:t>
            </a:r>
            <a:r>
              <a:rPr lang="en-AU" dirty="0"/>
              <a:t>He developed a strong central government that expanded control over the islands of Shikoku and Kyushu. </a:t>
            </a:r>
            <a:endParaRPr lang="en-AU" dirty="0" smtClean="0"/>
          </a:p>
          <a:p>
            <a:pPr marL="0" indent="0">
              <a:buNone/>
            </a:pPr>
            <a:endParaRPr lang="en-AU" dirty="0" smtClean="0"/>
          </a:p>
          <a:p>
            <a:r>
              <a:rPr lang="en-AU" dirty="0" err="1" smtClean="0"/>
              <a:t>Hideyoshi</a:t>
            </a:r>
            <a:r>
              <a:rPr lang="en-AU" dirty="0" smtClean="0"/>
              <a:t> </a:t>
            </a:r>
            <a:r>
              <a:rPr lang="en-AU" dirty="0"/>
              <a:t>also opposed European Christian missionaries. He expelled them from Japan, prohibited Japanese from becoming Christians and later executed 26 Japanese and foreign Christians. </a:t>
            </a:r>
            <a:endParaRPr lang="en-AU" dirty="0" smtClean="0"/>
          </a:p>
          <a:p>
            <a:pPr marL="0" indent="0">
              <a:buNone/>
            </a:pPr>
            <a:endParaRPr lang="en-AU" dirty="0" smtClean="0"/>
          </a:p>
          <a:p>
            <a:r>
              <a:rPr lang="en-AU" dirty="0" smtClean="0"/>
              <a:t>Before </a:t>
            </a:r>
            <a:r>
              <a:rPr lang="en-AU" dirty="0" err="1"/>
              <a:t>Hideyoshi</a:t>
            </a:r>
            <a:r>
              <a:rPr lang="en-AU" dirty="0"/>
              <a:t> died in 1598, he set up a council of five senior elders whom he trusted to pass power to his son.</a:t>
            </a:r>
          </a:p>
          <a:p>
            <a:endParaRPr lang="en-AU" dirty="0"/>
          </a:p>
        </p:txBody>
      </p:sp>
    </p:spTree>
    <p:extLst>
      <p:ext uri="{BB962C8B-B14F-4D97-AF65-F5344CB8AC3E}">
        <p14:creationId xmlns:p14="http://schemas.microsoft.com/office/powerpoint/2010/main" val="1847936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1111664"/>
          </a:xfrm>
        </p:spPr>
        <p:txBody>
          <a:bodyPr>
            <a:noAutofit/>
          </a:bodyPr>
          <a:lstStyle/>
          <a:p>
            <a:r>
              <a:rPr lang="en-AU" sz="4000" b="1" dirty="0"/>
              <a:t>Tokugawa </a:t>
            </a:r>
            <a:r>
              <a:rPr lang="en-AU" sz="4000" b="1" dirty="0" err="1"/>
              <a:t>Ieyasu</a:t>
            </a:r>
            <a:r>
              <a:rPr lang="en-AU" sz="4000" b="1" dirty="0"/>
              <a:t> </a:t>
            </a:r>
            <a:r>
              <a:rPr lang="en-AU" sz="4000" b="1" dirty="0" smtClean="0"/>
              <a:t>—</a:t>
            </a:r>
            <a:br>
              <a:rPr lang="en-AU" sz="4000" b="1" dirty="0" smtClean="0"/>
            </a:br>
            <a:r>
              <a:rPr lang="en-AU" sz="4000" b="1" dirty="0" smtClean="0"/>
              <a:t> </a:t>
            </a:r>
            <a:r>
              <a:rPr lang="en-AU" sz="4000" b="1" dirty="0"/>
              <a:t>founder of a new </a:t>
            </a:r>
            <a:r>
              <a:rPr lang="en-AU" sz="4000" b="1" dirty="0" err="1"/>
              <a:t>shogunate</a:t>
            </a:r>
            <a:r>
              <a:rPr lang="en-AU" sz="4000" b="1" dirty="0"/>
              <a:t/>
            </a:r>
            <a:br>
              <a:rPr lang="en-AU" sz="4000" b="1" dirty="0"/>
            </a:br>
            <a:endParaRPr lang="en-AU" sz="4000" dirty="0"/>
          </a:p>
        </p:txBody>
      </p:sp>
      <p:sp>
        <p:nvSpPr>
          <p:cNvPr id="3" name="Content Placeholder 2"/>
          <p:cNvSpPr>
            <a:spLocks noGrp="1"/>
          </p:cNvSpPr>
          <p:nvPr>
            <p:ph idx="1"/>
          </p:nvPr>
        </p:nvSpPr>
        <p:spPr>
          <a:xfrm>
            <a:off x="179512" y="1600200"/>
            <a:ext cx="8784976" cy="4997152"/>
          </a:xfrm>
        </p:spPr>
        <p:txBody>
          <a:bodyPr>
            <a:normAutofit fontScale="85000" lnSpcReduction="10000"/>
          </a:bodyPr>
          <a:lstStyle/>
          <a:p>
            <a:r>
              <a:rPr lang="en-AU" dirty="0" smtClean="0"/>
              <a:t>Tokugawa </a:t>
            </a:r>
            <a:r>
              <a:rPr lang="en-AU" dirty="0" err="1"/>
              <a:t>Ieyasu</a:t>
            </a:r>
            <a:r>
              <a:rPr lang="en-AU" dirty="0"/>
              <a:t> was a member of the council of five but he had his own ambitions. </a:t>
            </a:r>
            <a:endParaRPr lang="en-AU" dirty="0" smtClean="0"/>
          </a:p>
          <a:p>
            <a:r>
              <a:rPr lang="en-AU" dirty="0" smtClean="0"/>
              <a:t>Instead </a:t>
            </a:r>
            <a:r>
              <a:rPr lang="en-AU" dirty="0"/>
              <a:t>of supporting </a:t>
            </a:r>
            <a:r>
              <a:rPr lang="en-AU" dirty="0" err="1"/>
              <a:t>Toyotomi</a:t>
            </a:r>
            <a:r>
              <a:rPr lang="en-AU" dirty="0"/>
              <a:t> </a:t>
            </a:r>
            <a:r>
              <a:rPr lang="en-AU" dirty="0" err="1"/>
              <a:t>Hideyoshi's</a:t>
            </a:r>
            <a:r>
              <a:rPr lang="en-AU" dirty="0"/>
              <a:t> son, he forced him into battle. The son then committed suicide in Osaka Castle. </a:t>
            </a:r>
            <a:endParaRPr lang="en-AU" dirty="0" smtClean="0"/>
          </a:p>
          <a:p>
            <a:r>
              <a:rPr lang="en-AU" dirty="0" err="1" smtClean="0"/>
              <a:t>Ieyasu</a:t>
            </a:r>
            <a:r>
              <a:rPr lang="en-AU" dirty="0" smtClean="0"/>
              <a:t> </a:t>
            </a:r>
            <a:r>
              <a:rPr lang="en-AU" dirty="0"/>
              <a:t>won a great military victory in 1600 and three years later declared himself the new shogun</a:t>
            </a:r>
            <a:r>
              <a:rPr lang="en-AU" dirty="0" smtClean="0"/>
              <a:t>.</a:t>
            </a:r>
          </a:p>
          <a:p>
            <a:r>
              <a:rPr lang="en-AU" dirty="0" smtClean="0"/>
              <a:t> </a:t>
            </a:r>
            <a:r>
              <a:rPr lang="en-AU" dirty="0"/>
              <a:t>Altogether, there were 15 </a:t>
            </a:r>
            <a:r>
              <a:rPr lang="en-AU" dirty="0" err="1"/>
              <a:t>Tokuguwa</a:t>
            </a:r>
            <a:r>
              <a:rPr lang="en-AU" dirty="0"/>
              <a:t> shoguns between 1603 and 1868, and this powerful samurai family had branches throughout Japan. </a:t>
            </a:r>
            <a:endParaRPr lang="en-AU" dirty="0" smtClean="0"/>
          </a:p>
          <a:p>
            <a:r>
              <a:rPr lang="en-AU" dirty="0" smtClean="0"/>
              <a:t>In </a:t>
            </a:r>
            <a:r>
              <a:rPr lang="en-AU" dirty="0"/>
              <a:t>1603, </a:t>
            </a:r>
            <a:r>
              <a:rPr lang="en-AU" dirty="0" err="1"/>
              <a:t>Ieyasu</a:t>
            </a:r>
            <a:r>
              <a:rPr lang="en-AU" dirty="0"/>
              <a:t> set up his </a:t>
            </a:r>
            <a:r>
              <a:rPr lang="en-AU" dirty="0" err="1"/>
              <a:t>shogunate</a:t>
            </a:r>
            <a:r>
              <a:rPr lang="en-AU" dirty="0"/>
              <a:t> in the small fishing town of Edo. (This town eventually grew to become the modern Japanese capital city of Tokyo.) </a:t>
            </a:r>
            <a:endParaRPr lang="en-AU" dirty="0" smtClean="0"/>
          </a:p>
          <a:p>
            <a:r>
              <a:rPr lang="en-AU" dirty="0" smtClean="0"/>
              <a:t>He </a:t>
            </a:r>
            <a:r>
              <a:rPr lang="en-AU" dirty="0"/>
              <a:t>took over a small castle and developed it into a massive Tokugawa residence and military headquarters. As the administrative centre of Japan, Edo housed thousands of samurai and it soon attracted merchants, artisans and other common residents. </a:t>
            </a:r>
            <a:endParaRPr lang="en-AU" dirty="0" smtClean="0"/>
          </a:p>
          <a:p>
            <a:r>
              <a:rPr lang="en-AU" dirty="0" smtClean="0"/>
              <a:t>About </a:t>
            </a:r>
            <a:r>
              <a:rPr lang="en-AU" dirty="0"/>
              <a:t>one hundred years later, Edo was the biggest city in the world</a:t>
            </a:r>
          </a:p>
          <a:p>
            <a:endParaRPr lang="en-AU" dirty="0"/>
          </a:p>
        </p:txBody>
      </p:sp>
    </p:spTree>
    <p:extLst>
      <p:ext uri="{BB962C8B-B14F-4D97-AF65-F5344CB8AC3E}">
        <p14:creationId xmlns:p14="http://schemas.microsoft.com/office/powerpoint/2010/main" val="1721761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3380471545"/>
              </p:ext>
            </p:extLst>
          </p:nvPr>
        </p:nvGraphicFramePr>
        <p:xfrm>
          <a:off x="179512" y="188640"/>
          <a:ext cx="8784976" cy="6536704"/>
        </p:xfrm>
        <a:graphic>
          <a:graphicData uri="http://schemas.openxmlformats.org/drawingml/2006/table">
            <a:tbl>
              <a:tblPr>
                <a:tableStyleId>{8A107856-5554-42FB-B03E-39F5DBC370BA}</a:tableStyleId>
              </a:tblPr>
              <a:tblGrid>
                <a:gridCol w="2016224"/>
                <a:gridCol w="1872208"/>
                <a:gridCol w="2232248"/>
                <a:gridCol w="2664296"/>
              </a:tblGrid>
              <a:tr h="262380">
                <a:tc gridSpan="4">
                  <a:txBody>
                    <a:bodyPr/>
                    <a:lstStyle/>
                    <a:p>
                      <a:r>
                        <a:rPr lang="en-AU" sz="2400" dirty="0"/>
                        <a:t>Classical and feudal Japan </a:t>
                      </a:r>
                    </a:p>
                  </a:txBody>
                  <a:tcPr marL="38033" marR="38033" marT="19017" marB="19017" anchor="ctr">
                    <a:cell3D prstMaterial="dkEdge">
                      <a:bevel/>
                      <a:lightRig rig="flood" dir="t"/>
                    </a:cell3D>
                  </a:tcPr>
                </a:tc>
                <a:tc hMerge="1">
                  <a:txBody>
                    <a:bodyPr/>
                    <a:lstStyle/>
                    <a:p>
                      <a:endParaRPr lang="en-AU"/>
                    </a:p>
                  </a:txBody>
                  <a:tcPr/>
                </a:tc>
                <a:tc hMerge="1">
                  <a:txBody>
                    <a:bodyPr/>
                    <a:lstStyle/>
                    <a:p>
                      <a:endParaRPr lang="en-AU"/>
                    </a:p>
                  </a:txBody>
                  <a:tcPr/>
                </a:tc>
                <a:tc hMerge="1">
                  <a:txBody>
                    <a:bodyPr/>
                    <a:lstStyle/>
                    <a:p>
                      <a:endParaRPr lang="en-AU"/>
                    </a:p>
                  </a:txBody>
                  <a:tcPr/>
                </a:tc>
              </a:tr>
              <a:tr h="262380">
                <a:tc>
                  <a:txBody>
                    <a:bodyPr/>
                    <a:lstStyle/>
                    <a:p>
                      <a:r>
                        <a:rPr lang="en-AU" sz="1400"/>
                        <a:t>Dates</a:t>
                      </a:r>
                    </a:p>
                  </a:txBody>
                  <a:tcPr marL="38033" marR="38033" marT="19017" marB="19017" anchor="ctr"/>
                </a:tc>
                <a:tc>
                  <a:txBody>
                    <a:bodyPr/>
                    <a:lstStyle/>
                    <a:p>
                      <a:r>
                        <a:rPr lang="en-AU" sz="1400"/>
                        <a:t>Period</a:t>
                      </a:r>
                    </a:p>
                  </a:txBody>
                  <a:tcPr marL="38033" marR="38033" marT="19017" marB="19017" anchor="ctr"/>
                </a:tc>
                <a:tc>
                  <a:txBody>
                    <a:bodyPr/>
                    <a:lstStyle/>
                    <a:p>
                      <a:r>
                        <a:rPr lang="en-AU" sz="1400"/>
                        <a:t>Power held by</a:t>
                      </a:r>
                    </a:p>
                  </a:txBody>
                  <a:tcPr marL="38033" marR="38033" marT="19017" marB="19017" anchor="ctr"/>
                </a:tc>
                <a:tc>
                  <a:txBody>
                    <a:bodyPr/>
                    <a:lstStyle/>
                    <a:p>
                      <a:r>
                        <a:rPr lang="en-AU" sz="1400"/>
                        <a:t>Other features</a:t>
                      </a:r>
                    </a:p>
                  </a:txBody>
                  <a:tcPr marL="38033" marR="38033" marT="19017" marB="19017" anchor="ctr"/>
                </a:tc>
              </a:tr>
              <a:tr h="930433">
                <a:tc>
                  <a:txBody>
                    <a:bodyPr/>
                    <a:lstStyle/>
                    <a:p>
                      <a:r>
                        <a:rPr lang="en-AU" sz="1400"/>
                        <a:t>Fourth century CE to 794</a:t>
                      </a:r>
                    </a:p>
                  </a:txBody>
                  <a:tcPr marL="38033" marR="38033" marT="19017" marB="19017" anchor="ctr"/>
                </a:tc>
                <a:tc>
                  <a:txBody>
                    <a:bodyPr/>
                    <a:lstStyle/>
                    <a:p>
                      <a:r>
                        <a:rPr lang="en-AU" sz="1400"/>
                        <a:t>Nara</a:t>
                      </a:r>
                    </a:p>
                  </a:txBody>
                  <a:tcPr marL="38033" marR="38033" marT="19017" marB="19017" anchor="ctr"/>
                </a:tc>
                <a:tc>
                  <a:txBody>
                    <a:bodyPr/>
                    <a:lstStyle/>
                    <a:p>
                      <a:r>
                        <a:rPr lang="en-AU" sz="1400"/>
                        <a:t>Yamato clan emperors</a:t>
                      </a:r>
                    </a:p>
                  </a:txBody>
                  <a:tcPr marL="38033" marR="38033" marT="19017" marB="19017" anchor="ctr"/>
                </a:tc>
                <a:tc>
                  <a:txBody>
                    <a:bodyPr/>
                    <a:lstStyle/>
                    <a:p>
                      <a:r>
                        <a:rPr lang="en-AU" sz="1400"/>
                        <a:t>Establishment of the imperial dynasty; the first central government of Japan</a:t>
                      </a:r>
                    </a:p>
                  </a:txBody>
                  <a:tcPr marL="38033" marR="38033" marT="19017" marB="19017" anchor="ctr"/>
                </a:tc>
              </a:tr>
              <a:tr h="995681">
                <a:tc>
                  <a:txBody>
                    <a:bodyPr/>
                    <a:lstStyle/>
                    <a:p>
                      <a:r>
                        <a:rPr lang="en-AU" sz="1400"/>
                        <a:t>794–1185</a:t>
                      </a:r>
                    </a:p>
                  </a:txBody>
                  <a:tcPr marL="38033" marR="38033" marT="19017" marB="19017" anchor="ctr"/>
                </a:tc>
                <a:tc>
                  <a:txBody>
                    <a:bodyPr/>
                    <a:lstStyle/>
                    <a:p>
                      <a:r>
                        <a:rPr lang="en-AU" sz="1400"/>
                        <a:t>Heian</a:t>
                      </a:r>
                    </a:p>
                  </a:txBody>
                  <a:tcPr marL="38033" marR="38033" marT="19017" marB="19017" anchor="ctr"/>
                </a:tc>
                <a:tc>
                  <a:txBody>
                    <a:bodyPr/>
                    <a:lstStyle/>
                    <a:p>
                      <a:r>
                        <a:rPr lang="en-AU" sz="1400" dirty="0"/>
                        <a:t>Emperors</a:t>
                      </a:r>
                    </a:p>
                  </a:txBody>
                  <a:tcPr marL="38033" marR="38033" marT="19017" marB="19017" anchor="ctr"/>
                </a:tc>
                <a:tc>
                  <a:txBody>
                    <a:bodyPr/>
                    <a:lstStyle/>
                    <a:p>
                      <a:r>
                        <a:rPr lang="en-AU" sz="1400"/>
                        <a:t>Capital city moved to Heian-kyo (Kyoto); first shoguns appointed; growth in power of daimyo and samurai</a:t>
                      </a:r>
                    </a:p>
                  </a:txBody>
                  <a:tcPr marL="38033" marR="38033" marT="19017" marB="19017" anchor="ctr"/>
                </a:tc>
              </a:tr>
              <a:tr h="707749">
                <a:tc>
                  <a:txBody>
                    <a:bodyPr/>
                    <a:lstStyle/>
                    <a:p>
                      <a:r>
                        <a:rPr lang="en-AU" sz="1400"/>
                        <a:t>1185–1333</a:t>
                      </a:r>
                    </a:p>
                  </a:txBody>
                  <a:tcPr marL="38033" marR="38033" marT="19017" marB="19017" anchor="ctr"/>
                </a:tc>
                <a:tc>
                  <a:txBody>
                    <a:bodyPr/>
                    <a:lstStyle/>
                    <a:p>
                      <a:r>
                        <a:rPr lang="en-AU" sz="1400" dirty="0"/>
                        <a:t>Kamakura</a:t>
                      </a:r>
                    </a:p>
                  </a:txBody>
                  <a:tcPr marL="38033" marR="38033" marT="19017" marB="19017" anchor="ctr"/>
                </a:tc>
                <a:tc>
                  <a:txBody>
                    <a:bodyPr/>
                    <a:lstStyle/>
                    <a:p>
                      <a:r>
                        <a:rPr lang="en-AU" sz="1400"/>
                        <a:t>Kamakura shoguns</a:t>
                      </a:r>
                    </a:p>
                  </a:txBody>
                  <a:tcPr marL="38033" marR="38033" marT="19017" marB="19017" anchor="ctr"/>
                </a:tc>
                <a:tc>
                  <a:txBody>
                    <a:bodyPr/>
                    <a:lstStyle/>
                    <a:p>
                      <a:r>
                        <a:rPr lang="en-AU" sz="1400"/>
                        <a:t>Stable government for 150 years; successful defeat of the Mongols</a:t>
                      </a:r>
                    </a:p>
                  </a:txBody>
                  <a:tcPr marL="38033" marR="38033" marT="19017" marB="19017" anchor="ctr"/>
                </a:tc>
              </a:tr>
              <a:tr h="1153117">
                <a:tc>
                  <a:txBody>
                    <a:bodyPr/>
                    <a:lstStyle/>
                    <a:p>
                      <a:r>
                        <a:rPr lang="en-AU" sz="1400"/>
                        <a:t>1336–1573</a:t>
                      </a:r>
                    </a:p>
                  </a:txBody>
                  <a:tcPr marL="38033" marR="38033" marT="19017" marB="19017" anchor="ctr"/>
                </a:tc>
                <a:tc>
                  <a:txBody>
                    <a:bodyPr/>
                    <a:lstStyle/>
                    <a:p>
                      <a:r>
                        <a:rPr lang="en-AU" sz="1400"/>
                        <a:t>Ashikaga</a:t>
                      </a:r>
                    </a:p>
                  </a:txBody>
                  <a:tcPr marL="38033" marR="38033" marT="19017" marB="19017" anchor="ctr"/>
                </a:tc>
                <a:tc>
                  <a:txBody>
                    <a:bodyPr/>
                    <a:lstStyle/>
                    <a:p>
                      <a:r>
                        <a:rPr lang="en-AU" sz="1400"/>
                        <a:t>Ashikaga shoguns</a:t>
                      </a:r>
                    </a:p>
                  </a:txBody>
                  <a:tcPr marL="38033" marR="38033" marT="19017" marB="19017" anchor="ctr"/>
                </a:tc>
                <a:tc>
                  <a:txBody>
                    <a:bodyPr/>
                    <a:lstStyle/>
                    <a:p>
                      <a:r>
                        <a:rPr lang="en-AU" sz="1400" dirty="0"/>
                        <a:t>Gradual breakdown of </a:t>
                      </a:r>
                      <a:r>
                        <a:rPr lang="en-AU" sz="1400" dirty="0" err="1"/>
                        <a:t>shogunate</a:t>
                      </a:r>
                      <a:r>
                        <a:rPr lang="en-AU" sz="1400" dirty="0"/>
                        <a:t> as daimyo fought for power during the age of the warring states</a:t>
                      </a:r>
                    </a:p>
                  </a:txBody>
                  <a:tcPr marL="38033" marR="38033" marT="19017" marB="19017" anchor="ctr"/>
                </a:tc>
              </a:tr>
              <a:tr h="930433">
                <a:tc>
                  <a:txBody>
                    <a:bodyPr/>
                    <a:lstStyle/>
                    <a:p>
                      <a:r>
                        <a:rPr lang="en-AU" sz="1400"/>
                        <a:t>1573–1603</a:t>
                      </a:r>
                    </a:p>
                  </a:txBody>
                  <a:tcPr marL="38033" marR="38033" marT="19017" marB="19017" anchor="ctr"/>
                </a:tc>
                <a:tc>
                  <a:txBody>
                    <a:bodyPr/>
                    <a:lstStyle/>
                    <a:p>
                      <a:r>
                        <a:rPr lang="en-AU" sz="1400"/>
                        <a:t>Warring states</a:t>
                      </a:r>
                    </a:p>
                  </a:txBody>
                  <a:tcPr marL="38033" marR="38033" marT="19017" marB="19017" anchor="ctr"/>
                </a:tc>
                <a:tc>
                  <a:txBody>
                    <a:bodyPr/>
                    <a:lstStyle/>
                    <a:p>
                      <a:r>
                        <a:rPr lang="en-AU" sz="1400"/>
                        <a:t>Oda Nobunaga; Toyotomi Hideyoshi; Tokugawa Ieyasu</a:t>
                      </a:r>
                    </a:p>
                  </a:txBody>
                  <a:tcPr marL="38033" marR="38033" marT="19017" marB="19017" anchor="ctr"/>
                </a:tc>
                <a:tc>
                  <a:txBody>
                    <a:bodyPr/>
                    <a:lstStyle/>
                    <a:p>
                      <a:r>
                        <a:rPr lang="en-AU" sz="1400" dirty="0"/>
                        <a:t>Breakdown of </a:t>
                      </a:r>
                      <a:r>
                        <a:rPr lang="en-AU" sz="1400" dirty="0" err="1"/>
                        <a:t>shogunate</a:t>
                      </a:r>
                      <a:r>
                        <a:rPr lang="en-AU" sz="1400" dirty="0"/>
                        <a:t> rule; centralising of government under the ‘three great unifiers’</a:t>
                      </a:r>
                    </a:p>
                  </a:txBody>
                  <a:tcPr marL="38033" marR="38033" marT="19017" marB="19017" anchor="ctr"/>
                </a:tc>
              </a:tr>
              <a:tr h="1153117">
                <a:tc>
                  <a:txBody>
                    <a:bodyPr/>
                    <a:lstStyle/>
                    <a:p>
                      <a:r>
                        <a:rPr lang="en-AU" sz="1400"/>
                        <a:t>1603–1867</a:t>
                      </a:r>
                    </a:p>
                  </a:txBody>
                  <a:tcPr marL="38033" marR="38033" marT="19017" marB="19017" anchor="ctr"/>
                </a:tc>
                <a:tc>
                  <a:txBody>
                    <a:bodyPr/>
                    <a:lstStyle/>
                    <a:p>
                      <a:r>
                        <a:rPr lang="en-AU" sz="1400"/>
                        <a:t>Edo</a:t>
                      </a:r>
                    </a:p>
                  </a:txBody>
                  <a:tcPr marL="38033" marR="38033" marT="19017" marB="19017" anchor="ctr"/>
                </a:tc>
                <a:tc>
                  <a:txBody>
                    <a:bodyPr/>
                    <a:lstStyle/>
                    <a:p>
                      <a:r>
                        <a:rPr lang="en-AU" sz="1400" dirty="0"/>
                        <a:t>Tokugawa shoguns</a:t>
                      </a:r>
                    </a:p>
                  </a:txBody>
                  <a:tcPr marL="38033" marR="38033" marT="19017" marB="19017" anchor="ctr"/>
                </a:tc>
                <a:tc>
                  <a:txBody>
                    <a:bodyPr/>
                    <a:lstStyle/>
                    <a:p>
                      <a:r>
                        <a:rPr lang="en-AU" sz="1400" dirty="0"/>
                        <a:t>Capital moved to Edo (Tokyo); stable government under the </a:t>
                      </a:r>
                      <a:r>
                        <a:rPr lang="en-AU" sz="1400" dirty="0" err="1"/>
                        <a:t>shogunate</a:t>
                      </a:r>
                      <a:r>
                        <a:rPr lang="en-AU" sz="1400" dirty="0"/>
                        <a:t>; isolation from the rest of the world</a:t>
                      </a:r>
                    </a:p>
                  </a:txBody>
                  <a:tcPr marL="38033" marR="38033" marT="19017" marB="19017" anchor="ctr"/>
                </a:tc>
              </a:tr>
            </a:tbl>
          </a:graphicData>
        </a:graphic>
      </p:graphicFrame>
    </p:spTree>
    <p:extLst>
      <p:ext uri="{BB962C8B-B14F-4D97-AF65-F5344CB8AC3E}">
        <p14:creationId xmlns:p14="http://schemas.microsoft.com/office/powerpoint/2010/main" val="2879876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Your task</a:t>
            </a:r>
            <a:endParaRPr lang="en-AU" dirty="0"/>
          </a:p>
        </p:txBody>
      </p:sp>
      <p:sp>
        <p:nvSpPr>
          <p:cNvPr id="3" name="Text Placeholder 2"/>
          <p:cNvSpPr>
            <a:spLocks noGrp="1"/>
          </p:cNvSpPr>
          <p:nvPr>
            <p:ph type="body" idx="1"/>
          </p:nvPr>
        </p:nvSpPr>
        <p:spPr/>
        <p:txBody>
          <a:bodyPr/>
          <a:lstStyle/>
          <a:p>
            <a:r>
              <a:rPr lang="en-AU" dirty="0" smtClean="0"/>
              <a:t>Create a resume for one of these leaders.</a:t>
            </a:r>
            <a:endParaRPr lang="en-AU" dirty="0"/>
          </a:p>
        </p:txBody>
      </p:sp>
    </p:spTree>
    <p:extLst>
      <p:ext uri="{BB962C8B-B14F-4D97-AF65-F5344CB8AC3E}">
        <p14:creationId xmlns:p14="http://schemas.microsoft.com/office/powerpoint/2010/main" val="3087077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Resume</a:t>
            </a:r>
            <a:endParaRPr lang="en-AU" dirty="0"/>
          </a:p>
        </p:txBody>
      </p:sp>
      <p:sp>
        <p:nvSpPr>
          <p:cNvPr id="5" name="Content Placeholder 4"/>
          <p:cNvSpPr>
            <a:spLocks noGrp="1"/>
          </p:cNvSpPr>
          <p:nvPr>
            <p:ph sz="half" idx="1"/>
          </p:nvPr>
        </p:nvSpPr>
        <p:spPr>
          <a:xfrm>
            <a:off x="457200" y="1600200"/>
            <a:ext cx="4114800" cy="4781128"/>
          </a:xfrm>
        </p:spPr>
        <p:txBody>
          <a:bodyPr>
            <a:normAutofit fontScale="70000" lnSpcReduction="20000"/>
          </a:bodyPr>
          <a:lstStyle/>
          <a:p>
            <a:r>
              <a:rPr lang="en-AU" dirty="0" smtClean="0"/>
              <a:t>Use one of the Resume templates in Publisher to</a:t>
            </a:r>
            <a:r>
              <a:rPr lang="en-AU" b="1" dirty="0" smtClean="0"/>
              <a:t> create a profile </a:t>
            </a:r>
            <a:r>
              <a:rPr lang="en-AU" dirty="0" smtClean="0"/>
              <a:t>of one of the Shogunate leaders.</a:t>
            </a:r>
          </a:p>
          <a:p>
            <a:endParaRPr lang="en-AU" dirty="0"/>
          </a:p>
          <a:p>
            <a:r>
              <a:rPr lang="en-AU" dirty="0" smtClean="0"/>
              <a:t>Please be aware that some of the categories in the online resumes will </a:t>
            </a:r>
            <a:r>
              <a:rPr lang="en-AU" u="sng" dirty="0" smtClean="0"/>
              <a:t>not be suitable. </a:t>
            </a:r>
          </a:p>
          <a:p>
            <a:endParaRPr lang="en-AU" dirty="0"/>
          </a:p>
          <a:p>
            <a:r>
              <a:rPr lang="en-AU" dirty="0" smtClean="0"/>
              <a:t>You can delete the ones you choose not to use – and add more appropriate ones</a:t>
            </a:r>
            <a:r>
              <a:rPr lang="en-AU" b="1" i="1" dirty="0" smtClean="0"/>
              <a:t> if you wish.</a:t>
            </a:r>
          </a:p>
          <a:p>
            <a:endParaRPr lang="en-AU" dirty="0" smtClean="0"/>
          </a:p>
          <a:p>
            <a:r>
              <a:rPr lang="en-AU" dirty="0" smtClean="0"/>
              <a:t>Extra research will give you more details you can include.</a:t>
            </a:r>
          </a:p>
          <a:p>
            <a:endParaRPr lang="en-AU" dirty="0"/>
          </a:p>
          <a:p>
            <a:endParaRPr lang="en-AU" dirty="0"/>
          </a:p>
        </p:txBody>
      </p:sp>
      <p:sp>
        <p:nvSpPr>
          <p:cNvPr id="6" name="Content Placeholder 5"/>
          <p:cNvSpPr>
            <a:spLocks noGrp="1"/>
          </p:cNvSpPr>
          <p:nvPr>
            <p:ph sz="half" idx="2"/>
          </p:nvPr>
        </p:nvSpPr>
        <p:spPr/>
        <p:txBody>
          <a:bodyPr>
            <a:normAutofit fontScale="70000" lnSpcReduction="20000"/>
          </a:bodyPr>
          <a:lstStyle/>
          <a:p>
            <a:r>
              <a:rPr lang="en-AU" dirty="0"/>
              <a:t>The key is to be a little creative with the information but also retail the primary facts</a:t>
            </a:r>
            <a:r>
              <a:rPr lang="en-AU" dirty="0" smtClean="0"/>
              <a:t>.</a:t>
            </a:r>
          </a:p>
          <a:p>
            <a:pPr marL="0" indent="0">
              <a:buNone/>
            </a:pPr>
            <a:endParaRPr lang="en-AU" dirty="0"/>
          </a:p>
          <a:p>
            <a:r>
              <a:rPr lang="en-AU" dirty="0" smtClean="0"/>
              <a:t>Links for each are on the following slides</a:t>
            </a:r>
          </a:p>
          <a:p>
            <a:endParaRPr lang="en-AU" dirty="0"/>
          </a:p>
          <a:p>
            <a:r>
              <a:rPr lang="en-AU" dirty="0" smtClean="0"/>
              <a:t>I’ve included a number of links as some may not work at school</a:t>
            </a:r>
          </a:p>
          <a:p>
            <a:endParaRPr lang="en-AU" dirty="0"/>
          </a:p>
          <a:p>
            <a:r>
              <a:rPr lang="en-AU" dirty="0" smtClean="0"/>
              <a:t>The first links tend to be the best to use.</a:t>
            </a:r>
          </a:p>
          <a:p>
            <a:endParaRPr lang="en-AU" dirty="0" smtClean="0"/>
          </a:p>
          <a:p>
            <a:endParaRPr lang="en-AU" dirty="0"/>
          </a:p>
        </p:txBody>
      </p:sp>
    </p:spTree>
    <p:extLst>
      <p:ext uri="{BB962C8B-B14F-4D97-AF65-F5344CB8AC3E}">
        <p14:creationId xmlns:p14="http://schemas.microsoft.com/office/powerpoint/2010/main" val="2186612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ODA NOBUNAGA</a:t>
            </a:r>
            <a:endParaRPr lang="en-AU" dirty="0"/>
          </a:p>
        </p:txBody>
      </p:sp>
      <p:sp>
        <p:nvSpPr>
          <p:cNvPr id="3" name="Content Placeholder 2"/>
          <p:cNvSpPr>
            <a:spLocks noGrp="1"/>
          </p:cNvSpPr>
          <p:nvPr>
            <p:ph idx="1"/>
          </p:nvPr>
        </p:nvSpPr>
        <p:spPr/>
        <p:txBody>
          <a:bodyPr/>
          <a:lstStyle/>
          <a:p>
            <a:r>
              <a:rPr lang="en-AU" dirty="0">
                <a:hlinkClick r:id="rId2"/>
              </a:rPr>
              <a:t>http://</a:t>
            </a:r>
            <a:r>
              <a:rPr lang="en-AU" dirty="0" smtClean="0">
                <a:hlinkClick r:id="rId2"/>
              </a:rPr>
              <a:t>www.samurai-archives.com/nobunaga.html</a:t>
            </a:r>
            <a:endParaRPr lang="en-AU" dirty="0" smtClean="0"/>
          </a:p>
          <a:p>
            <a:endParaRPr lang="en-AU" dirty="0" smtClean="0"/>
          </a:p>
          <a:p>
            <a:r>
              <a:rPr lang="en-AU" dirty="0">
                <a:hlinkClick r:id="rId3"/>
              </a:rPr>
              <a:t>http://</a:t>
            </a:r>
            <a:r>
              <a:rPr lang="en-AU" dirty="0" smtClean="0">
                <a:hlinkClick r:id="rId3"/>
              </a:rPr>
              <a:t>civilopedia5.com/civilizations/oda_nobunaga.html</a:t>
            </a:r>
            <a:endParaRPr lang="en-AU" dirty="0" smtClean="0"/>
          </a:p>
          <a:p>
            <a:endParaRPr lang="en-AU" dirty="0" smtClean="0"/>
          </a:p>
          <a:p>
            <a:r>
              <a:rPr lang="en-AU" dirty="0">
                <a:hlinkClick r:id="rId4"/>
              </a:rPr>
              <a:t>http://samurai-warriors.org/oda-nobunaga-biography-histor</a:t>
            </a:r>
            <a:r>
              <a:rPr lang="en-AU" dirty="0" smtClean="0">
                <a:hlinkClick r:id="rId4"/>
              </a:rPr>
              <a:t>/</a:t>
            </a:r>
            <a:endParaRPr lang="en-AU" dirty="0" smtClean="0"/>
          </a:p>
          <a:p>
            <a:endParaRPr lang="en-AU" dirty="0" smtClean="0"/>
          </a:p>
          <a:p>
            <a:r>
              <a:rPr lang="en-AU" dirty="0">
                <a:hlinkClick r:id="rId5"/>
              </a:rPr>
              <a:t>http://www.facebook.com/pages/oda-nobunaga-biography/112368802171999#!/</a:t>
            </a:r>
            <a:r>
              <a:rPr lang="en-AU" dirty="0" smtClean="0">
                <a:hlinkClick r:id="rId5"/>
              </a:rPr>
              <a:t>pages/Oda-Nobunaga/105516602814446?fref=ts</a:t>
            </a:r>
            <a:endParaRPr lang="en-AU" dirty="0" smtClean="0"/>
          </a:p>
          <a:p>
            <a:pPr marL="0" indent="0">
              <a:buNone/>
            </a:pPr>
            <a:endParaRPr lang="en-AU" dirty="0"/>
          </a:p>
        </p:txBody>
      </p:sp>
    </p:spTree>
    <p:extLst>
      <p:ext uri="{BB962C8B-B14F-4D97-AF65-F5344CB8AC3E}">
        <p14:creationId xmlns:p14="http://schemas.microsoft.com/office/powerpoint/2010/main" val="7350484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Decatur</Template>
  <TotalTime>138</TotalTime>
  <Words>864</Words>
  <Application>Microsoft Office PowerPoint</Application>
  <PresentationFormat>On-screen Show (4:3)</PresentationFormat>
  <Paragraphs>106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Decatur</vt:lpstr>
      <vt:lpstr>Three Unifiers of Japan</vt:lpstr>
      <vt:lpstr>Oda Nobunaga — a cruel military genius </vt:lpstr>
      <vt:lpstr>PowerPoint Presentation</vt:lpstr>
      <vt:lpstr>Toyotomi Hideyoshi — from soldier to leader </vt:lpstr>
      <vt:lpstr>Tokugawa Ieyasu —  founder of a new shogunate </vt:lpstr>
      <vt:lpstr>PowerPoint Presentation</vt:lpstr>
      <vt:lpstr>Your task</vt:lpstr>
      <vt:lpstr>Resume</vt:lpstr>
      <vt:lpstr>ODA NOBUNAGA</vt:lpstr>
      <vt:lpstr>Toyotomi Hideyoshi</vt:lpstr>
      <vt:lpstr>Tokugawa Ieyasu</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Three Unifiers of Japan</dc:title>
  <dc:creator>sheryl</dc:creator>
  <cp:lastModifiedBy>Nicole Poppy</cp:lastModifiedBy>
  <cp:revision>11</cp:revision>
  <dcterms:created xsi:type="dcterms:W3CDTF">2012-10-04T06:11:53Z</dcterms:created>
  <dcterms:modified xsi:type="dcterms:W3CDTF">2012-10-23T03:50:36Z</dcterms:modified>
</cp:coreProperties>
</file>